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Montserra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gP24NrTKk+jXcqVQNG7vl5GI7hN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Kally Zhe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slide" Target="slides/slide19.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1-24T06:52:11.326">
    <p:pos x="6000" y="0"/>
    <p:text>You could make these slide more visually appealing by adding an image. The most important information to know are just the profile and why. The rest on the left column could be omitted. The questions could be their own separate slide. Same for all interview slides.</p:text>
    <p:extLst>
      <p:ext uri="{C676402C-5697-4E1C-873F-D02D1690AC5C}">
        <p15:threadingInfo timeZoneBias="0"/>
      </p:ext>
      <p:ext uri="http://customooxmlschemas.google.com/">
        <go:slidesCustomData xmlns:go="http://customooxmlschemas.google.com/" commentPostId="AAAAHp7s9vU"/>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1-24T06:53:17.411">
    <p:pos x="6000" y="0"/>
    <p:text>The key ideas could be emphasized and bolded here. The sentences could be simplified to be shorter ideas rather than full sentences to add more whitespace to the slide.</p:text>
    <p:extLst>
      <p:ext uri="{C676402C-5697-4E1C-873F-D02D1690AC5C}">
        <p15:threadingInfo timeZoneBias="0"/>
      </p:ext>
      <p:ext uri="http://customooxmlschemas.google.com/">
        <go:slidesCustomData xmlns:go="http://customooxmlschemas.google.com/" commentPostId="AAAAHp7s9vY"/>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1-24T06:53:44.405">
    <p:pos x="6000" y="0"/>
    <p:text>Same feedback as slide above</p:text>
    <p:extLst>
      <p:ext uri="{C676402C-5697-4E1C-873F-D02D1690AC5C}">
        <p15:threadingInfo timeZoneBias="0"/>
      </p:ext>
      <p:ext uri="http://customooxmlschemas.google.com/">
        <go:slidesCustomData xmlns:go="http://customooxmlschemas.google.com/" commentPostId="AAAAHp7s9vc"/>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1-24T06:53:56.717">
    <p:pos x="6000" y="0"/>
    <p:text>This is perfect!!!!</p:text>
    <p:extLst>
      <p:ext uri="{C676402C-5697-4E1C-873F-D02D1690AC5C}">
        <p15:threadingInfo timeZoneBias="0"/>
      </p:ext>
      <p:ext uri="http://customooxmlschemas.google.com/">
        <go:slidesCustomData xmlns:go="http://customooxmlschemas.google.com/" commentPostId="AAAAHp7s9vg"/>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1-24T06:54:37.728">
    <p:pos x="6000" y="0"/>
    <p:text>It would have been nice to show this empathy map then have follow up slides that highlight 3 main point from each section of say, think, do, feel</p:text>
    <p:extLst>
      <p:ext uri="{C676402C-5697-4E1C-873F-D02D1690AC5C}">
        <p15:threadingInfo timeZoneBias="0"/>
      </p:ext>
      <p:ext uri="http://customooxmlschemas.google.com/">
        <go:slidesCustomData xmlns:go="http://customooxmlschemas.google.com/" commentPostId="AAAAHp7s9vk"/>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1-24T06:55:43.264">
    <p:pos x="6000" y="0"/>
    <p:text>You could have split tensions and contradictions as well as surprises into separate slides to make this less busy and easier to visually digest.</p:text>
    <p:extLst>
      <p:ext uri="{C676402C-5697-4E1C-873F-D02D1690AC5C}">
        <p15:threadingInfo timeZoneBias="0"/>
      </p:ext>
      <p:ext uri="http://customooxmlschemas.google.com/">
        <go:slidesCustomData xmlns:go="http://customooxmlschemas.google.com/" commentPostId="AAAAHp7s9vo"/>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1-01-24T06:56:28.395">
    <p:pos x="6000" y="0"/>
    <p:text>This could have been split into 3 individual slides. It's very text heavy as it exists</p:text>
    <p:extLst>
      <p:ext uri="{C676402C-5697-4E1C-873F-D02D1690AC5C}">
        <p15:threadingInfo timeZoneBias="0"/>
      </p:ext>
      <p:ext uri="http://customooxmlschemas.google.com/">
        <go:slidesCustomData xmlns:go="http://customooxmlschemas.google.com/" commentPostId="AAAAHp7s9vs"/>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01-24T06:56:48.651">
    <p:pos x="6000" y="0"/>
    <p:text>Again this could be split into 2 separate slides</p:text>
    <p:extLst>
      <p:ext uri="{C676402C-5697-4E1C-873F-D02D1690AC5C}">
        <p15:threadingInfo timeZoneBias="0"/>
      </p:ext>
      <p:ext uri="http://customooxmlschemas.google.com/">
        <go:slidesCustomData xmlns:go="http://customooxmlschemas.google.com/" commentPostId="AAAAHp7s9v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77b92172c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b77b92172c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77b92172c_1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b77b92172c_1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77b92172c_1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b77b92172c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77b92172c_1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b77b92172c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77b92172c_1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b77b92172c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“There’s only so much you can learn from your parents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77b92172c_1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b77b92172c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77b92172c_1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b77b92172c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77b92172c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b77b92172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77b92172c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b77b92172c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77b92172c_1_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b77b92172c_1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77b92172c_1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b77b92172c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2"/>
        </a:solidFill>
      </p:bgPr>
    </p:bg>
    <p:spTree>
      <p:nvGrpSpPr>
        <p:cNvPr id="9" name="Shape 9"/>
        <p:cNvGrpSpPr/>
        <p:nvPr/>
      </p:nvGrpSpPr>
      <p:grpSpPr>
        <a:xfrm>
          <a:off x="0" y="0"/>
          <a:ext cx="0" cy="0"/>
          <a:chOff x="0" y="0"/>
          <a:chExt cx="0" cy="0"/>
        </a:xfrm>
      </p:grpSpPr>
      <p:sp>
        <p:nvSpPr>
          <p:cNvPr id="10" name="Google Shape;10;p31"/>
          <p:cNvSpPr txBox="1"/>
          <p:nvPr>
            <p:ph type="ctrTitle"/>
          </p:nvPr>
        </p:nvSpPr>
        <p:spPr>
          <a:xfrm>
            <a:off x="3012325" y="2220413"/>
            <a:ext cx="5445900" cy="1804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sz="48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11" name="Google Shape;11;p31"/>
          <p:cNvSpPr/>
          <p:nvPr/>
        </p:nvSpPr>
        <p:spPr>
          <a:xfrm>
            <a:off x="6208125" y="4214588"/>
            <a:ext cx="22500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62" name="Shape 62"/>
        <p:cNvGrpSpPr/>
        <p:nvPr/>
      </p:nvGrpSpPr>
      <p:grpSpPr>
        <a:xfrm>
          <a:off x="0" y="0"/>
          <a:ext cx="0" cy="0"/>
          <a:chOff x="0" y="0"/>
          <a:chExt cx="0" cy="0"/>
        </a:xfrm>
      </p:grpSpPr>
      <p:sp>
        <p:nvSpPr>
          <p:cNvPr id="63" name="Google Shape;63;gb77b92172c_1_183"/>
          <p:cNvSpPr/>
          <p:nvPr/>
        </p:nvSpPr>
        <p:spPr>
          <a:xfrm>
            <a:off x="0" y="0"/>
            <a:ext cx="2767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b77b92172c_1_183"/>
          <p:cNvSpPr txBox="1"/>
          <p:nvPr>
            <p:ph idx="1" type="body"/>
          </p:nvPr>
        </p:nvSpPr>
        <p:spPr>
          <a:xfrm>
            <a:off x="3165234" y="1146050"/>
            <a:ext cx="4809000" cy="32514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sz="3000"/>
            </a:lvl1pPr>
            <a:lvl2pPr indent="-419100" lvl="1" marL="914400" algn="l">
              <a:lnSpc>
                <a:spcPct val="100000"/>
              </a:lnSpc>
              <a:spcBef>
                <a:spcPts val="0"/>
              </a:spcBef>
              <a:spcAft>
                <a:spcPts val="0"/>
              </a:spcAft>
              <a:buSzPts val="3000"/>
              <a:buChar char="□"/>
              <a:defRPr sz="3000"/>
            </a:lvl2pPr>
            <a:lvl3pPr indent="-419100" lvl="2" marL="1371600" algn="l">
              <a:lnSpc>
                <a:spcPct val="100000"/>
              </a:lnSpc>
              <a:spcBef>
                <a:spcPts val="0"/>
              </a:spcBef>
              <a:spcAft>
                <a:spcPts val="0"/>
              </a:spcAft>
              <a:buSzPts val="3000"/>
              <a:buChar char="■"/>
              <a:defRPr sz="3000"/>
            </a:lvl3pPr>
            <a:lvl4pPr indent="-419100" lvl="3" marL="1828800" algn="l">
              <a:lnSpc>
                <a:spcPct val="100000"/>
              </a:lnSpc>
              <a:spcBef>
                <a:spcPts val="0"/>
              </a:spcBef>
              <a:spcAft>
                <a:spcPts val="0"/>
              </a:spcAft>
              <a:buSzPts val="3000"/>
              <a:buChar char="●"/>
              <a:defRPr sz="3000"/>
            </a:lvl4pPr>
            <a:lvl5pPr indent="-419100" lvl="4" marL="2286000" algn="l">
              <a:lnSpc>
                <a:spcPct val="100000"/>
              </a:lnSpc>
              <a:spcBef>
                <a:spcPts val="0"/>
              </a:spcBef>
              <a:spcAft>
                <a:spcPts val="0"/>
              </a:spcAft>
              <a:buSzPts val="3000"/>
              <a:buChar char="○"/>
              <a:defRPr sz="3000"/>
            </a:lvl5pPr>
            <a:lvl6pPr indent="-419100" lvl="5" marL="2743200" algn="l">
              <a:lnSpc>
                <a:spcPct val="100000"/>
              </a:lnSpc>
              <a:spcBef>
                <a:spcPts val="0"/>
              </a:spcBef>
              <a:spcAft>
                <a:spcPts val="0"/>
              </a:spcAft>
              <a:buSzPts val="3000"/>
              <a:buChar char="■"/>
              <a:defRPr sz="3000"/>
            </a:lvl6pPr>
            <a:lvl7pPr indent="-419100" lvl="6" marL="3200400" algn="l">
              <a:lnSpc>
                <a:spcPct val="100000"/>
              </a:lnSpc>
              <a:spcBef>
                <a:spcPts val="0"/>
              </a:spcBef>
              <a:spcAft>
                <a:spcPts val="0"/>
              </a:spcAft>
              <a:buSzPts val="3000"/>
              <a:buChar char="●"/>
              <a:defRPr sz="3000"/>
            </a:lvl7pPr>
            <a:lvl8pPr indent="-419100" lvl="7" marL="3657600" algn="l">
              <a:lnSpc>
                <a:spcPct val="100000"/>
              </a:lnSpc>
              <a:spcBef>
                <a:spcPts val="0"/>
              </a:spcBef>
              <a:spcAft>
                <a:spcPts val="0"/>
              </a:spcAft>
              <a:buSzPts val="3000"/>
              <a:buChar char="○"/>
              <a:defRPr sz="3000"/>
            </a:lvl8pPr>
            <a:lvl9pPr indent="-419100" lvl="8" marL="4114800" algn="l">
              <a:lnSpc>
                <a:spcPct val="100000"/>
              </a:lnSpc>
              <a:spcBef>
                <a:spcPts val="0"/>
              </a:spcBef>
              <a:spcAft>
                <a:spcPts val="0"/>
              </a:spcAft>
              <a:buSzPts val="3000"/>
              <a:buChar char="■"/>
              <a:defRPr sz="3000"/>
            </a:lvl9pPr>
          </a:lstStyle>
          <a:p/>
        </p:txBody>
      </p:sp>
      <p:grpSp>
        <p:nvGrpSpPr>
          <p:cNvPr id="65" name="Google Shape;65;gb77b92172c_1_183"/>
          <p:cNvGrpSpPr/>
          <p:nvPr/>
        </p:nvGrpSpPr>
        <p:grpSpPr>
          <a:xfrm>
            <a:off x="801025" y="1121365"/>
            <a:ext cx="1957200" cy="922385"/>
            <a:chOff x="801025" y="1190353"/>
            <a:chExt cx="1957200" cy="1229847"/>
          </a:xfrm>
        </p:grpSpPr>
        <p:sp>
          <p:nvSpPr>
            <p:cNvPr id="66" name="Google Shape;66;gb77b92172c_1_183"/>
            <p:cNvSpPr txBox="1"/>
            <p:nvPr/>
          </p:nvSpPr>
          <p:spPr>
            <a:xfrm>
              <a:off x="801025" y="1190353"/>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400"/>
                <a:buFont typeface="Arial"/>
                <a:buNone/>
              </a:pPr>
              <a:r>
                <a:rPr b="1" i="0" lang="en" sz="9400" u="none" cap="none" strike="noStrike">
                  <a:solidFill>
                    <a:schemeClr val="dk1"/>
                  </a:solidFill>
                  <a:latin typeface="Arial"/>
                  <a:ea typeface="Arial"/>
                  <a:cs typeface="Arial"/>
                  <a:sym typeface="Arial"/>
                </a:rPr>
                <a:t>‘’</a:t>
              </a:r>
              <a:endParaRPr b="1" i="0" sz="9400" u="none" cap="none" strike="noStrike">
                <a:solidFill>
                  <a:schemeClr val="dk1"/>
                </a:solidFill>
                <a:latin typeface="Arial"/>
                <a:ea typeface="Arial"/>
                <a:cs typeface="Arial"/>
                <a:sym typeface="Arial"/>
              </a:endParaRPr>
            </a:p>
          </p:txBody>
        </p:sp>
        <p:sp>
          <p:nvSpPr>
            <p:cNvPr id="67" name="Google Shape;67;gb77b92172c_1_183"/>
            <p:cNvSpPr/>
            <p:nvPr/>
          </p:nvSpPr>
          <p:spPr>
            <a:xfrm>
              <a:off x="1397400" y="1396000"/>
              <a:ext cx="772200" cy="1024200"/>
            </a:xfrm>
            <a:prstGeom prst="rect">
              <a:avLst/>
            </a:prstGeom>
            <a:noFill/>
            <a:ln cap="flat" cmpd="sng" w="7620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68" name="Google Shape;68;gb77b92172c_1_183"/>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2"/>
        </a:solidFill>
      </p:bgPr>
    </p:bg>
    <p:spTree>
      <p:nvGrpSpPr>
        <p:cNvPr id="69" name="Shape 69"/>
        <p:cNvGrpSpPr/>
        <p:nvPr/>
      </p:nvGrpSpPr>
      <p:grpSpPr>
        <a:xfrm>
          <a:off x="0" y="0"/>
          <a:ext cx="0" cy="0"/>
          <a:chOff x="0" y="0"/>
          <a:chExt cx="0" cy="0"/>
        </a:xfrm>
      </p:grpSpPr>
      <p:sp>
        <p:nvSpPr>
          <p:cNvPr id="70" name="Google Shape;70;gb77b92172c_1_175"/>
          <p:cNvSpPr txBox="1"/>
          <p:nvPr>
            <p:ph type="ctrTitle"/>
          </p:nvPr>
        </p:nvSpPr>
        <p:spPr>
          <a:xfrm>
            <a:off x="3012325" y="2220413"/>
            <a:ext cx="5445900" cy="1804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sz="48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71" name="Google Shape;71;gb77b92172c_1_175"/>
          <p:cNvSpPr/>
          <p:nvPr/>
        </p:nvSpPr>
        <p:spPr>
          <a:xfrm>
            <a:off x="6208125" y="4214588"/>
            <a:ext cx="22500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72" name="Shape 72"/>
        <p:cNvGrpSpPr/>
        <p:nvPr/>
      </p:nvGrpSpPr>
      <p:grpSpPr>
        <a:xfrm>
          <a:off x="0" y="0"/>
          <a:ext cx="0" cy="0"/>
          <a:chOff x="0" y="0"/>
          <a:chExt cx="0" cy="0"/>
        </a:xfrm>
      </p:grpSpPr>
      <p:sp>
        <p:nvSpPr>
          <p:cNvPr id="73" name="Google Shape;73;gb77b92172c_1_178"/>
          <p:cNvSpPr/>
          <p:nvPr/>
        </p:nvSpPr>
        <p:spPr>
          <a:xfrm>
            <a:off x="5680600" y="0"/>
            <a:ext cx="3463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b77b92172c_1_178"/>
          <p:cNvSpPr txBox="1"/>
          <p:nvPr>
            <p:ph type="ctrTitle"/>
          </p:nvPr>
        </p:nvSpPr>
        <p:spPr>
          <a:xfrm>
            <a:off x="685800" y="2897794"/>
            <a:ext cx="4505400" cy="1432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75" name="Google Shape;75;gb77b92172c_1_178"/>
          <p:cNvSpPr txBox="1"/>
          <p:nvPr>
            <p:ph idx="1" type="subTitle"/>
          </p:nvPr>
        </p:nvSpPr>
        <p:spPr>
          <a:xfrm>
            <a:off x="6101100" y="2863389"/>
            <a:ext cx="2446500" cy="143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200"/>
              <a:buNone/>
              <a:defRPr sz="2200">
                <a:solidFill>
                  <a:schemeClr val="accent4"/>
                </a:solidFill>
              </a:defRPr>
            </a:lvl1pPr>
            <a:lvl2pPr lvl="1" algn="l">
              <a:lnSpc>
                <a:spcPct val="100000"/>
              </a:lnSpc>
              <a:spcBef>
                <a:spcPts val="0"/>
              </a:spcBef>
              <a:spcAft>
                <a:spcPts val="0"/>
              </a:spcAft>
              <a:buClr>
                <a:schemeClr val="accent4"/>
              </a:buClr>
              <a:buSzPts val="2200"/>
              <a:buNone/>
              <a:defRPr sz="2200">
                <a:solidFill>
                  <a:schemeClr val="accent4"/>
                </a:solidFill>
              </a:defRPr>
            </a:lvl2pPr>
            <a:lvl3pPr lvl="2" algn="l">
              <a:lnSpc>
                <a:spcPct val="100000"/>
              </a:lnSpc>
              <a:spcBef>
                <a:spcPts val="0"/>
              </a:spcBef>
              <a:spcAft>
                <a:spcPts val="0"/>
              </a:spcAft>
              <a:buClr>
                <a:schemeClr val="accent4"/>
              </a:buClr>
              <a:buSzPts val="2200"/>
              <a:buNone/>
              <a:defRPr sz="2200">
                <a:solidFill>
                  <a:schemeClr val="accent4"/>
                </a:solidFill>
              </a:defRPr>
            </a:lvl3pPr>
            <a:lvl4pPr lvl="3" algn="l">
              <a:lnSpc>
                <a:spcPct val="100000"/>
              </a:lnSpc>
              <a:spcBef>
                <a:spcPts val="0"/>
              </a:spcBef>
              <a:spcAft>
                <a:spcPts val="0"/>
              </a:spcAft>
              <a:buClr>
                <a:schemeClr val="accent4"/>
              </a:buClr>
              <a:buSzPts val="2200"/>
              <a:buNone/>
              <a:defRPr sz="2200">
                <a:solidFill>
                  <a:schemeClr val="accent4"/>
                </a:solidFill>
              </a:defRPr>
            </a:lvl4pPr>
            <a:lvl5pPr lvl="4" algn="l">
              <a:lnSpc>
                <a:spcPct val="100000"/>
              </a:lnSpc>
              <a:spcBef>
                <a:spcPts val="0"/>
              </a:spcBef>
              <a:spcAft>
                <a:spcPts val="0"/>
              </a:spcAft>
              <a:buClr>
                <a:schemeClr val="accent4"/>
              </a:buClr>
              <a:buSzPts val="2200"/>
              <a:buNone/>
              <a:defRPr sz="2200">
                <a:solidFill>
                  <a:schemeClr val="accent4"/>
                </a:solidFill>
              </a:defRPr>
            </a:lvl5pPr>
            <a:lvl6pPr lvl="5" algn="l">
              <a:lnSpc>
                <a:spcPct val="100000"/>
              </a:lnSpc>
              <a:spcBef>
                <a:spcPts val="0"/>
              </a:spcBef>
              <a:spcAft>
                <a:spcPts val="0"/>
              </a:spcAft>
              <a:buClr>
                <a:schemeClr val="accent4"/>
              </a:buClr>
              <a:buSzPts val="2200"/>
              <a:buNone/>
              <a:defRPr sz="2200">
                <a:solidFill>
                  <a:schemeClr val="accent4"/>
                </a:solidFill>
              </a:defRPr>
            </a:lvl6pPr>
            <a:lvl7pPr lvl="6" algn="l">
              <a:lnSpc>
                <a:spcPct val="100000"/>
              </a:lnSpc>
              <a:spcBef>
                <a:spcPts val="0"/>
              </a:spcBef>
              <a:spcAft>
                <a:spcPts val="0"/>
              </a:spcAft>
              <a:buClr>
                <a:schemeClr val="accent4"/>
              </a:buClr>
              <a:buSzPts val="2200"/>
              <a:buNone/>
              <a:defRPr sz="2200">
                <a:solidFill>
                  <a:schemeClr val="accent4"/>
                </a:solidFill>
              </a:defRPr>
            </a:lvl7pPr>
            <a:lvl8pPr lvl="7" algn="l">
              <a:lnSpc>
                <a:spcPct val="100000"/>
              </a:lnSpc>
              <a:spcBef>
                <a:spcPts val="0"/>
              </a:spcBef>
              <a:spcAft>
                <a:spcPts val="0"/>
              </a:spcAft>
              <a:buClr>
                <a:schemeClr val="accent4"/>
              </a:buClr>
              <a:buSzPts val="2200"/>
              <a:buNone/>
              <a:defRPr sz="2200">
                <a:solidFill>
                  <a:schemeClr val="accent4"/>
                </a:solidFill>
              </a:defRPr>
            </a:lvl8pPr>
            <a:lvl9pPr lvl="8" algn="l">
              <a:lnSpc>
                <a:spcPct val="100000"/>
              </a:lnSpc>
              <a:spcBef>
                <a:spcPts val="0"/>
              </a:spcBef>
              <a:spcAft>
                <a:spcPts val="0"/>
              </a:spcAft>
              <a:buClr>
                <a:schemeClr val="accent4"/>
              </a:buClr>
              <a:buSzPts val="2200"/>
              <a:buNone/>
              <a:defRPr sz="2200">
                <a:solidFill>
                  <a:schemeClr val="accent4"/>
                </a:solidFill>
              </a:defRPr>
            </a:lvl9pPr>
          </a:lstStyle>
          <a:p/>
        </p:txBody>
      </p:sp>
      <p:sp>
        <p:nvSpPr>
          <p:cNvPr id="76" name="Google Shape;76;gb77b92172c_1_178"/>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7" name="Shape 77"/>
        <p:cNvGrpSpPr/>
        <p:nvPr/>
      </p:nvGrpSpPr>
      <p:grpSpPr>
        <a:xfrm>
          <a:off x="0" y="0"/>
          <a:ext cx="0" cy="0"/>
          <a:chOff x="0" y="0"/>
          <a:chExt cx="0" cy="0"/>
        </a:xfrm>
      </p:grpSpPr>
      <p:sp>
        <p:nvSpPr>
          <p:cNvPr id="78" name="Google Shape;78;gb77b92172c_1_190"/>
          <p:cNvSpPr txBox="1"/>
          <p:nvPr>
            <p:ph type="title"/>
          </p:nvPr>
        </p:nvSpPr>
        <p:spPr>
          <a:xfrm>
            <a:off x="691200" y="152400"/>
            <a:ext cx="7761600" cy="969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9" name="Google Shape;79;gb77b92172c_1_190"/>
          <p:cNvSpPr txBox="1"/>
          <p:nvPr>
            <p:ph idx="1" type="body"/>
          </p:nvPr>
        </p:nvSpPr>
        <p:spPr>
          <a:xfrm>
            <a:off x="691200" y="1511100"/>
            <a:ext cx="7761600" cy="28689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80" name="Google Shape;80;gb77b92172c_1_190"/>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b77b92172c_1_190"/>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b77b92172c_1_190"/>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3" name="Shape 83"/>
        <p:cNvGrpSpPr/>
        <p:nvPr/>
      </p:nvGrpSpPr>
      <p:grpSpPr>
        <a:xfrm>
          <a:off x="0" y="0"/>
          <a:ext cx="0" cy="0"/>
          <a:chOff x="0" y="0"/>
          <a:chExt cx="0" cy="0"/>
        </a:xfrm>
      </p:grpSpPr>
      <p:sp>
        <p:nvSpPr>
          <p:cNvPr id="84" name="Google Shape;84;gb77b92172c_1_196"/>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b77b92172c_1_196"/>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b77b92172c_1_196"/>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7" name="Google Shape;87;gb77b92172c_1_196"/>
          <p:cNvSpPr txBox="1"/>
          <p:nvPr>
            <p:ph idx="1" type="body"/>
          </p:nvPr>
        </p:nvSpPr>
        <p:spPr>
          <a:xfrm>
            <a:off x="691200" y="1393425"/>
            <a:ext cx="3767400" cy="29178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88" name="Google Shape;88;gb77b92172c_1_196"/>
          <p:cNvSpPr txBox="1"/>
          <p:nvPr>
            <p:ph idx="2" type="body"/>
          </p:nvPr>
        </p:nvSpPr>
        <p:spPr>
          <a:xfrm>
            <a:off x="4685500" y="1393425"/>
            <a:ext cx="3767400" cy="29178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89" name="Google Shape;89;gb77b92172c_1_196"/>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0" name="Shape 90"/>
        <p:cNvGrpSpPr/>
        <p:nvPr/>
      </p:nvGrpSpPr>
      <p:grpSpPr>
        <a:xfrm>
          <a:off x="0" y="0"/>
          <a:ext cx="0" cy="0"/>
          <a:chOff x="0" y="0"/>
          <a:chExt cx="0" cy="0"/>
        </a:xfrm>
      </p:grpSpPr>
      <p:sp>
        <p:nvSpPr>
          <p:cNvPr id="91" name="Google Shape;91;gb77b92172c_1_203"/>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b77b92172c_1_203"/>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b77b92172c_1_203"/>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4" name="Google Shape;94;gb77b92172c_1_203"/>
          <p:cNvSpPr txBox="1"/>
          <p:nvPr>
            <p:ph idx="1" type="body"/>
          </p:nvPr>
        </p:nvSpPr>
        <p:spPr>
          <a:xfrm>
            <a:off x="691200" y="1393425"/>
            <a:ext cx="2501700" cy="2989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95" name="Google Shape;95;gb77b92172c_1_203"/>
          <p:cNvSpPr txBox="1"/>
          <p:nvPr>
            <p:ph idx="2" type="body"/>
          </p:nvPr>
        </p:nvSpPr>
        <p:spPr>
          <a:xfrm>
            <a:off x="3321088" y="1393425"/>
            <a:ext cx="2501700" cy="2989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96" name="Google Shape;96;gb77b92172c_1_203"/>
          <p:cNvSpPr txBox="1"/>
          <p:nvPr>
            <p:ph idx="3" type="body"/>
          </p:nvPr>
        </p:nvSpPr>
        <p:spPr>
          <a:xfrm>
            <a:off x="5950975" y="1393425"/>
            <a:ext cx="2501700" cy="2989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97" name="Google Shape;97;gb77b92172c_1_203"/>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gb77b92172c_1_211"/>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b77b92172c_1_211"/>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b77b92172c_1_211"/>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2" name="Google Shape;102;gb77b92172c_1_211"/>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gb77b92172c_1_216"/>
          <p:cNvSpPr txBox="1"/>
          <p:nvPr>
            <p:ph idx="1" type="body"/>
          </p:nvPr>
        </p:nvSpPr>
        <p:spPr>
          <a:xfrm>
            <a:off x="457200" y="4258875"/>
            <a:ext cx="8229600" cy="7053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360"/>
              </a:spcBef>
              <a:spcAft>
                <a:spcPts val="0"/>
              </a:spcAft>
              <a:buClr>
                <a:schemeClr val="accent4"/>
              </a:buClr>
              <a:buSzPts val="1800"/>
              <a:buNone/>
              <a:defRPr sz="1800">
                <a:solidFill>
                  <a:schemeClr val="accent4"/>
                </a:solidFill>
              </a:defRPr>
            </a:lvl1pPr>
          </a:lstStyle>
          <a:p/>
        </p:txBody>
      </p:sp>
      <p:sp>
        <p:nvSpPr>
          <p:cNvPr id="105" name="Google Shape;105;gb77b92172c_1_216"/>
          <p:cNvSpPr/>
          <p:nvPr/>
        </p:nvSpPr>
        <p:spPr>
          <a:xfrm>
            <a:off x="3805198" y="4212742"/>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b77b92172c_1_216"/>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b77b92172c_1_216"/>
          <p:cNvSpPr txBox="1"/>
          <p:nvPr>
            <p:ph idx="12" type="sldNum"/>
          </p:nvPr>
        </p:nvSpPr>
        <p:spPr>
          <a:xfrm>
            <a:off x="4297650" y="4777483"/>
            <a:ext cx="548700" cy="309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08" name="Shape 108"/>
        <p:cNvGrpSpPr/>
        <p:nvPr/>
      </p:nvGrpSpPr>
      <p:grpSpPr>
        <a:xfrm>
          <a:off x="0" y="0"/>
          <a:ext cx="0" cy="0"/>
          <a:chOff x="0" y="0"/>
          <a:chExt cx="0" cy="0"/>
        </a:xfrm>
      </p:grpSpPr>
      <p:sp>
        <p:nvSpPr>
          <p:cNvPr id="109" name="Google Shape;109;gb77b92172c_1_221"/>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b77b92172c_1_221"/>
          <p:cNvSpPr txBox="1"/>
          <p:nvPr>
            <p:ph idx="12" type="sldNum"/>
          </p:nvPr>
        </p:nvSpPr>
        <p:spPr>
          <a:xfrm>
            <a:off x="4297650" y="4777483"/>
            <a:ext cx="548700" cy="309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2" name="Shape 12"/>
        <p:cNvGrpSpPr/>
        <p:nvPr/>
      </p:nvGrpSpPr>
      <p:grpSpPr>
        <a:xfrm>
          <a:off x="0" y="0"/>
          <a:ext cx="0" cy="0"/>
          <a:chOff x="0" y="0"/>
          <a:chExt cx="0" cy="0"/>
        </a:xfrm>
      </p:grpSpPr>
      <p:sp>
        <p:nvSpPr>
          <p:cNvPr id="13" name="Google Shape;13;p32"/>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2"/>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2"/>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 name="Google Shape;16;p32"/>
          <p:cNvSpPr txBox="1"/>
          <p:nvPr>
            <p:ph idx="1" type="body"/>
          </p:nvPr>
        </p:nvSpPr>
        <p:spPr>
          <a:xfrm>
            <a:off x="691200" y="1393425"/>
            <a:ext cx="3767400" cy="29178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7" name="Google Shape;17;p32"/>
          <p:cNvSpPr txBox="1"/>
          <p:nvPr>
            <p:ph idx="2" type="body"/>
          </p:nvPr>
        </p:nvSpPr>
        <p:spPr>
          <a:xfrm>
            <a:off x="4685500" y="1393425"/>
            <a:ext cx="3767400" cy="29178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8" name="Google Shape;18;p32"/>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19" name="Shape 19"/>
        <p:cNvGrpSpPr/>
        <p:nvPr/>
      </p:nvGrpSpPr>
      <p:grpSpPr>
        <a:xfrm>
          <a:off x="0" y="0"/>
          <a:ext cx="0" cy="0"/>
          <a:chOff x="0" y="0"/>
          <a:chExt cx="0" cy="0"/>
        </a:xfrm>
      </p:grpSpPr>
      <p:sp>
        <p:nvSpPr>
          <p:cNvPr id="20" name="Google Shape;20;p34"/>
          <p:cNvSpPr/>
          <p:nvPr/>
        </p:nvSpPr>
        <p:spPr>
          <a:xfrm>
            <a:off x="5680600" y="0"/>
            <a:ext cx="3463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4"/>
          <p:cNvSpPr txBox="1"/>
          <p:nvPr>
            <p:ph type="ctrTitle"/>
          </p:nvPr>
        </p:nvSpPr>
        <p:spPr>
          <a:xfrm>
            <a:off x="685800" y="2897794"/>
            <a:ext cx="4505400" cy="1432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22" name="Google Shape;22;p34"/>
          <p:cNvSpPr txBox="1"/>
          <p:nvPr>
            <p:ph idx="1" type="subTitle"/>
          </p:nvPr>
        </p:nvSpPr>
        <p:spPr>
          <a:xfrm>
            <a:off x="6101100" y="2863389"/>
            <a:ext cx="2446500" cy="143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200"/>
              <a:buNone/>
              <a:defRPr sz="2200">
                <a:solidFill>
                  <a:schemeClr val="accent4"/>
                </a:solidFill>
              </a:defRPr>
            </a:lvl1pPr>
            <a:lvl2pPr lvl="1" algn="l">
              <a:lnSpc>
                <a:spcPct val="100000"/>
              </a:lnSpc>
              <a:spcBef>
                <a:spcPts val="0"/>
              </a:spcBef>
              <a:spcAft>
                <a:spcPts val="0"/>
              </a:spcAft>
              <a:buClr>
                <a:schemeClr val="accent4"/>
              </a:buClr>
              <a:buSzPts val="2200"/>
              <a:buNone/>
              <a:defRPr sz="2200">
                <a:solidFill>
                  <a:schemeClr val="accent4"/>
                </a:solidFill>
              </a:defRPr>
            </a:lvl2pPr>
            <a:lvl3pPr lvl="2" algn="l">
              <a:lnSpc>
                <a:spcPct val="100000"/>
              </a:lnSpc>
              <a:spcBef>
                <a:spcPts val="0"/>
              </a:spcBef>
              <a:spcAft>
                <a:spcPts val="0"/>
              </a:spcAft>
              <a:buClr>
                <a:schemeClr val="accent4"/>
              </a:buClr>
              <a:buSzPts val="2200"/>
              <a:buNone/>
              <a:defRPr sz="2200">
                <a:solidFill>
                  <a:schemeClr val="accent4"/>
                </a:solidFill>
              </a:defRPr>
            </a:lvl3pPr>
            <a:lvl4pPr lvl="3" algn="l">
              <a:lnSpc>
                <a:spcPct val="100000"/>
              </a:lnSpc>
              <a:spcBef>
                <a:spcPts val="0"/>
              </a:spcBef>
              <a:spcAft>
                <a:spcPts val="0"/>
              </a:spcAft>
              <a:buClr>
                <a:schemeClr val="accent4"/>
              </a:buClr>
              <a:buSzPts val="2200"/>
              <a:buNone/>
              <a:defRPr sz="2200">
                <a:solidFill>
                  <a:schemeClr val="accent4"/>
                </a:solidFill>
              </a:defRPr>
            </a:lvl4pPr>
            <a:lvl5pPr lvl="4" algn="l">
              <a:lnSpc>
                <a:spcPct val="100000"/>
              </a:lnSpc>
              <a:spcBef>
                <a:spcPts val="0"/>
              </a:spcBef>
              <a:spcAft>
                <a:spcPts val="0"/>
              </a:spcAft>
              <a:buClr>
                <a:schemeClr val="accent4"/>
              </a:buClr>
              <a:buSzPts val="2200"/>
              <a:buNone/>
              <a:defRPr sz="2200">
                <a:solidFill>
                  <a:schemeClr val="accent4"/>
                </a:solidFill>
              </a:defRPr>
            </a:lvl5pPr>
            <a:lvl6pPr lvl="5" algn="l">
              <a:lnSpc>
                <a:spcPct val="100000"/>
              </a:lnSpc>
              <a:spcBef>
                <a:spcPts val="0"/>
              </a:spcBef>
              <a:spcAft>
                <a:spcPts val="0"/>
              </a:spcAft>
              <a:buClr>
                <a:schemeClr val="accent4"/>
              </a:buClr>
              <a:buSzPts val="2200"/>
              <a:buNone/>
              <a:defRPr sz="2200">
                <a:solidFill>
                  <a:schemeClr val="accent4"/>
                </a:solidFill>
              </a:defRPr>
            </a:lvl6pPr>
            <a:lvl7pPr lvl="6" algn="l">
              <a:lnSpc>
                <a:spcPct val="100000"/>
              </a:lnSpc>
              <a:spcBef>
                <a:spcPts val="0"/>
              </a:spcBef>
              <a:spcAft>
                <a:spcPts val="0"/>
              </a:spcAft>
              <a:buClr>
                <a:schemeClr val="accent4"/>
              </a:buClr>
              <a:buSzPts val="2200"/>
              <a:buNone/>
              <a:defRPr sz="2200">
                <a:solidFill>
                  <a:schemeClr val="accent4"/>
                </a:solidFill>
              </a:defRPr>
            </a:lvl7pPr>
            <a:lvl8pPr lvl="7" algn="l">
              <a:lnSpc>
                <a:spcPct val="100000"/>
              </a:lnSpc>
              <a:spcBef>
                <a:spcPts val="0"/>
              </a:spcBef>
              <a:spcAft>
                <a:spcPts val="0"/>
              </a:spcAft>
              <a:buClr>
                <a:schemeClr val="accent4"/>
              </a:buClr>
              <a:buSzPts val="2200"/>
              <a:buNone/>
              <a:defRPr sz="2200">
                <a:solidFill>
                  <a:schemeClr val="accent4"/>
                </a:solidFill>
              </a:defRPr>
            </a:lvl8pPr>
            <a:lvl9pPr lvl="8" algn="l">
              <a:lnSpc>
                <a:spcPct val="100000"/>
              </a:lnSpc>
              <a:spcBef>
                <a:spcPts val="0"/>
              </a:spcBef>
              <a:spcAft>
                <a:spcPts val="0"/>
              </a:spcAft>
              <a:buClr>
                <a:schemeClr val="accent4"/>
              </a:buClr>
              <a:buSzPts val="2200"/>
              <a:buNone/>
              <a:defRPr sz="2200">
                <a:solidFill>
                  <a:schemeClr val="accent4"/>
                </a:solidFill>
              </a:defRPr>
            </a:lvl9pPr>
          </a:lstStyle>
          <a:p/>
        </p:txBody>
      </p:sp>
      <p:sp>
        <p:nvSpPr>
          <p:cNvPr id="23" name="Google Shape;23;p34"/>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sp>
        <p:nvSpPr>
          <p:cNvPr id="25" name="Google Shape;25;p36"/>
          <p:cNvSpPr txBox="1"/>
          <p:nvPr>
            <p:ph type="title"/>
          </p:nvPr>
        </p:nvSpPr>
        <p:spPr>
          <a:xfrm>
            <a:off x="691200" y="152400"/>
            <a:ext cx="7761600" cy="969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36"/>
          <p:cNvSpPr txBox="1"/>
          <p:nvPr>
            <p:ph idx="1" type="body"/>
          </p:nvPr>
        </p:nvSpPr>
        <p:spPr>
          <a:xfrm>
            <a:off x="691200" y="1511100"/>
            <a:ext cx="7761600" cy="28689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27" name="Google Shape;27;p36"/>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6"/>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6"/>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0" name="Shape 30"/>
        <p:cNvGrpSpPr/>
        <p:nvPr/>
      </p:nvGrpSpPr>
      <p:grpSpPr>
        <a:xfrm>
          <a:off x="0" y="0"/>
          <a:ext cx="0" cy="0"/>
          <a:chOff x="0" y="0"/>
          <a:chExt cx="0" cy="0"/>
        </a:xfrm>
      </p:grpSpPr>
      <p:sp>
        <p:nvSpPr>
          <p:cNvPr id="31" name="Google Shape;31;p37"/>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7"/>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7"/>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4" name="Google Shape;34;p37"/>
          <p:cNvSpPr txBox="1"/>
          <p:nvPr>
            <p:ph idx="1" type="body"/>
          </p:nvPr>
        </p:nvSpPr>
        <p:spPr>
          <a:xfrm>
            <a:off x="691200" y="1393425"/>
            <a:ext cx="2501700" cy="2989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5" name="Google Shape;35;p37"/>
          <p:cNvSpPr txBox="1"/>
          <p:nvPr>
            <p:ph idx="2" type="body"/>
          </p:nvPr>
        </p:nvSpPr>
        <p:spPr>
          <a:xfrm>
            <a:off x="3321088" y="1393425"/>
            <a:ext cx="2501700" cy="2989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6" name="Google Shape;36;p37"/>
          <p:cNvSpPr txBox="1"/>
          <p:nvPr>
            <p:ph idx="3" type="body"/>
          </p:nvPr>
        </p:nvSpPr>
        <p:spPr>
          <a:xfrm>
            <a:off x="5950975" y="1393425"/>
            <a:ext cx="2501700" cy="2989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7" name="Google Shape;37;p37"/>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38" name="Shape 38"/>
        <p:cNvGrpSpPr/>
        <p:nvPr/>
      </p:nvGrpSpPr>
      <p:grpSpPr>
        <a:xfrm>
          <a:off x="0" y="0"/>
          <a:ext cx="0" cy="0"/>
          <a:chOff x="0" y="0"/>
          <a:chExt cx="0" cy="0"/>
        </a:xfrm>
      </p:grpSpPr>
      <p:sp>
        <p:nvSpPr>
          <p:cNvPr id="39" name="Google Shape;39;p33"/>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3"/>
          <p:cNvSpPr txBox="1"/>
          <p:nvPr>
            <p:ph idx="12" type="sldNum"/>
          </p:nvPr>
        </p:nvSpPr>
        <p:spPr>
          <a:xfrm>
            <a:off x="4297650" y="4777483"/>
            <a:ext cx="548700" cy="309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1" name="Shape 41"/>
        <p:cNvGrpSpPr/>
        <p:nvPr/>
      </p:nvGrpSpPr>
      <p:grpSpPr>
        <a:xfrm>
          <a:off x="0" y="0"/>
          <a:ext cx="0" cy="0"/>
          <a:chOff x="0" y="0"/>
          <a:chExt cx="0" cy="0"/>
        </a:xfrm>
      </p:grpSpPr>
      <p:sp>
        <p:nvSpPr>
          <p:cNvPr id="42" name="Google Shape;42;p35"/>
          <p:cNvSpPr/>
          <p:nvPr/>
        </p:nvSpPr>
        <p:spPr>
          <a:xfrm>
            <a:off x="0" y="0"/>
            <a:ext cx="2767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5"/>
          <p:cNvSpPr txBox="1"/>
          <p:nvPr>
            <p:ph idx="1" type="body"/>
          </p:nvPr>
        </p:nvSpPr>
        <p:spPr>
          <a:xfrm>
            <a:off x="3165234" y="1146050"/>
            <a:ext cx="4809000" cy="32514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sz="3000"/>
            </a:lvl1pPr>
            <a:lvl2pPr indent="-419100" lvl="1" marL="914400" algn="l">
              <a:lnSpc>
                <a:spcPct val="100000"/>
              </a:lnSpc>
              <a:spcBef>
                <a:spcPts val="0"/>
              </a:spcBef>
              <a:spcAft>
                <a:spcPts val="0"/>
              </a:spcAft>
              <a:buSzPts val="3000"/>
              <a:buChar char="□"/>
              <a:defRPr sz="3000"/>
            </a:lvl2pPr>
            <a:lvl3pPr indent="-419100" lvl="2" marL="1371600" algn="l">
              <a:lnSpc>
                <a:spcPct val="100000"/>
              </a:lnSpc>
              <a:spcBef>
                <a:spcPts val="0"/>
              </a:spcBef>
              <a:spcAft>
                <a:spcPts val="0"/>
              </a:spcAft>
              <a:buSzPts val="3000"/>
              <a:buChar char="■"/>
              <a:defRPr sz="3000"/>
            </a:lvl3pPr>
            <a:lvl4pPr indent="-419100" lvl="3" marL="1828800" algn="l">
              <a:lnSpc>
                <a:spcPct val="100000"/>
              </a:lnSpc>
              <a:spcBef>
                <a:spcPts val="0"/>
              </a:spcBef>
              <a:spcAft>
                <a:spcPts val="0"/>
              </a:spcAft>
              <a:buSzPts val="3000"/>
              <a:buChar char="●"/>
              <a:defRPr sz="3000"/>
            </a:lvl4pPr>
            <a:lvl5pPr indent="-419100" lvl="4" marL="2286000" algn="l">
              <a:lnSpc>
                <a:spcPct val="100000"/>
              </a:lnSpc>
              <a:spcBef>
                <a:spcPts val="0"/>
              </a:spcBef>
              <a:spcAft>
                <a:spcPts val="0"/>
              </a:spcAft>
              <a:buSzPts val="3000"/>
              <a:buChar char="○"/>
              <a:defRPr sz="3000"/>
            </a:lvl5pPr>
            <a:lvl6pPr indent="-419100" lvl="5" marL="2743200" algn="l">
              <a:lnSpc>
                <a:spcPct val="100000"/>
              </a:lnSpc>
              <a:spcBef>
                <a:spcPts val="0"/>
              </a:spcBef>
              <a:spcAft>
                <a:spcPts val="0"/>
              </a:spcAft>
              <a:buSzPts val="3000"/>
              <a:buChar char="■"/>
              <a:defRPr sz="3000"/>
            </a:lvl6pPr>
            <a:lvl7pPr indent="-419100" lvl="6" marL="3200400" algn="l">
              <a:lnSpc>
                <a:spcPct val="100000"/>
              </a:lnSpc>
              <a:spcBef>
                <a:spcPts val="0"/>
              </a:spcBef>
              <a:spcAft>
                <a:spcPts val="0"/>
              </a:spcAft>
              <a:buSzPts val="3000"/>
              <a:buChar char="●"/>
              <a:defRPr sz="3000"/>
            </a:lvl7pPr>
            <a:lvl8pPr indent="-419100" lvl="7" marL="3657600" algn="l">
              <a:lnSpc>
                <a:spcPct val="100000"/>
              </a:lnSpc>
              <a:spcBef>
                <a:spcPts val="0"/>
              </a:spcBef>
              <a:spcAft>
                <a:spcPts val="0"/>
              </a:spcAft>
              <a:buSzPts val="3000"/>
              <a:buChar char="○"/>
              <a:defRPr sz="3000"/>
            </a:lvl8pPr>
            <a:lvl9pPr indent="-419100" lvl="8" marL="4114800" algn="l">
              <a:lnSpc>
                <a:spcPct val="100000"/>
              </a:lnSpc>
              <a:spcBef>
                <a:spcPts val="0"/>
              </a:spcBef>
              <a:spcAft>
                <a:spcPts val="0"/>
              </a:spcAft>
              <a:buSzPts val="3000"/>
              <a:buChar char="■"/>
              <a:defRPr sz="3000"/>
            </a:lvl9pPr>
          </a:lstStyle>
          <a:p/>
        </p:txBody>
      </p:sp>
      <p:grpSp>
        <p:nvGrpSpPr>
          <p:cNvPr id="44" name="Google Shape;44;p35"/>
          <p:cNvGrpSpPr/>
          <p:nvPr/>
        </p:nvGrpSpPr>
        <p:grpSpPr>
          <a:xfrm>
            <a:off x="801025" y="1121365"/>
            <a:ext cx="1957200" cy="922385"/>
            <a:chOff x="801025" y="1190353"/>
            <a:chExt cx="1957200" cy="1229847"/>
          </a:xfrm>
        </p:grpSpPr>
        <p:sp>
          <p:nvSpPr>
            <p:cNvPr id="45" name="Google Shape;45;p35"/>
            <p:cNvSpPr txBox="1"/>
            <p:nvPr/>
          </p:nvSpPr>
          <p:spPr>
            <a:xfrm>
              <a:off x="801025" y="1190353"/>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400"/>
                <a:buFont typeface="Arial"/>
                <a:buNone/>
              </a:pPr>
              <a:r>
                <a:rPr b="1" i="0" lang="en" sz="9400" u="none" cap="none" strike="noStrike">
                  <a:solidFill>
                    <a:schemeClr val="dk1"/>
                  </a:solidFill>
                  <a:latin typeface="Arial"/>
                  <a:ea typeface="Arial"/>
                  <a:cs typeface="Arial"/>
                  <a:sym typeface="Arial"/>
                </a:rPr>
                <a:t>‘’</a:t>
              </a:r>
              <a:endParaRPr b="1" i="0" sz="9400" u="none" cap="none" strike="noStrike">
                <a:solidFill>
                  <a:schemeClr val="dk1"/>
                </a:solidFill>
                <a:latin typeface="Arial"/>
                <a:ea typeface="Arial"/>
                <a:cs typeface="Arial"/>
                <a:sym typeface="Arial"/>
              </a:endParaRPr>
            </a:p>
          </p:txBody>
        </p:sp>
        <p:sp>
          <p:nvSpPr>
            <p:cNvPr id="46" name="Google Shape;46;p35"/>
            <p:cNvSpPr/>
            <p:nvPr/>
          </p:nvSpPr>
          <p:spPr>
            <a:xfrm>
              <a:off x="1397400" y="1396000"/>
              <a:ext cx="772200" cy="1024200"/>
            </a:xfrm>
            <a:prstGeom prst="rect">
              <a:avLst/>
            </a:prstGeom>
            <a:noFill/>
            <a:ln cap="flat" cmpd="sng" w="7620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7" name="Google Shape;47;p35"/>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38"/>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8"/>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8"/>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38"/>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39"/>
          <p:cNvSpPr txBox="1"/>
          <p:nvPr>
            <p:ph idx="1" type="body"/>
          </p:nvPr>
        </p:nvSpPr>
        <p:spPr>
          <a:xfrm>
            <a:off x="457200" y="4258875"/>
            <a:ext cx="8229600" cy="7053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360"/>
              </a:spcBef>
              <a:spcAft>
                <a:spcPts val="0"/>
              </a:spcAft>
              <a:buClr>
                <a:schemeClr val="accent4"/>
              </a:buClr>
              <a:buSzPts val="1800"/>
              <a:buNone/>
              <a:defRPr sz="1800">
                <a:solidFill>
                  <a:schemeClr val="accent4"/>
                </a:solidFill>
              </a:defRPr>
            </a:lvl1pPr>
          </a:lstStyle>
          <a:p/>
        </p:txBody>
      </p:sp>
      <p:sp>
        <p:nvSpPr>
          <p:cNvPr id="55" name="Google Shape;55;p39"/>
          <p:cNvSpPr/>
          <p:nvPr/>
        </p:nvSpPr>
        <p:spPr>
          <a:xfrm>
            <a:off x="3805198" y="4212742"/>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9"/>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9"/>
          <p:cNvSpPr txBox="1"/>
          <p:nvPr>
            <p:ph idx="12" type="sldNum"/>
          </p:nvPr>
        </p:nvSpPr>
        <p:spPr>
          <a:xfrm>
            <a:off x="4297650" y="4777483"/>
            <a:ext cx="548700" cy="309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0" Type="http://schemas.openxmlformats.org/officeDocument/2006/relationships/theme" Target="../theme/theme1.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9pPr>
          </a:lstStyle>
          <a:p/>
        </p:txBody>
      </p:sp>
      <p:sp>
        <p:nvSpPr>
          <p:cNvPr id="7" name="Google Shape;7;p30"/>
          <p:cNvSpPr txBox="1"/>
          <p:nvPr>
            <p:ph idx="1" type="body"/>
          </p:nvPr>
        </p:nvSpPr>
        <p:spPr>
          <a:xfrm>
            <a:off x="691200" y="1511100"/>
            <a:ext cx="7761600" cy="28689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accent2"/>
              </a:buClr>
              <a:buSzPts val="2400"/>
              <a:buFont typeface="Montserrat"/>
              <a:buChar char="▣"/>
              <a:defRPr b="0" i="0" sz="2400" u="none" cap="none" strike="noStrike">
                <a:solidFill>
                  <a:schemeClr val="dk1"/>
                </a:solidFill>
                <a:latin typeface="Montserrat"/>
                <a:ea typeface="Montserrat"/>
                <a:cs typeface="Montserrat"/>
                <a:sym typeface="Montserrat"/>
              </a:defRPr>
            </a:lvl1pPr>
            <a:lvl2pPr indent="-381000" lvl="1" marL="914400" marR="0" rtl="0" algn="l">
              <a:lnSpc>
                <a:spcPct val="100000"/>
              </a:lnSpc>
              <a:spcBef>
                <a:spcPts val="0"/>
              </a:spcBef>
              <a:spcAft>
                <a:spcPts val="0"/>
              </a:spcAft>
              <a:buClr>
                <a:schemeClr val="accent2"/>
              </a:buClr>
              <a:buSzPts val="2400"/>
              <a:buFont typeface="Montserrat"/>
              <a:buChar char="□"/>
              <a:defRPr b="0" i="0" sz="2400" u="none" cap="none" strike="noStrike">
                <a:solidFill>
                  <a:schemeClr val="dk1"/>
                </a:solidFill>
                <a:latin typeface="Montserrat"/>
                <a:ea typeface="Montserrat"/>
                <a:cs typeface="Montserrat"/>
                <a:sym typeface="Montserrat"/>
              </a:defRPr>
            </a:lvl2pPr>
            <a:lvl3pPr indent="-381000" lvl="2" marL="1371600" marR="0" rtl="0" algn="l">
              <a:lnSpc>
                <a:spcPct val="100000"/>
              </a:lnSpc>
              <a:spcBef>
                <a:spcPts val="0"/>
              </a:spcBef>
              <a:spcAft>
                <a:spcPts val="0"/>
              </a:spcAft>
              <a:buClr>
                <a:schemeClr val="accent2"/>
              </a:buClr>
              <a:buSzPts val="2400"/>
              <a:buFont typeface="Montserrat"/>
              <a:buChar char="■"/>
              <a:defRPr b="0" i="0" sz="2400" u="none" cap="none" strike="noStrike">
                <a:solidFill>
                  <a:schemeClr val="dk1"/>
                </a:solidFill>
                <a:latin typeface="Montserrat"/>
                <a:ea typeface="Montserrat"/>
                <a:cs typeface="Montserrat"/>
                <a:sym typeface="Montserrat"/>
              </a:defRPr>
            </a:lvl3pPr>
            <a:lvl4pPr indent="-381000" lvl="3" marL="18288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4pPr>
            <a:lvl5pPr indent="-381000" lvl="4" marL="22860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5pPr>
            <a:lvl6pPr indent="-381000" lvl="5" marL="27432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6pPr>
            <a:lvl7pPr indent="-381000" lvl="6" marL="32004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7pPr>
            <a:lvl8pPr indent="-381000" lvl="7" marL="36576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8pPr>
            <a:lvl9pPr indent="-381000" lvl="8" marL="41148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9pPr>
          </a:lstStyle>
          <a:p/>
        </p:txBody>
      </p:sp>
      <p:sp>
        <p:nvSpPr>
          <p:cNvPr id="8" name="Google Shape;8;p30"/>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8" name="Shape 58"/>
        <p:cNvGrpSpPr/>
        <p:nvPr/>
      </p:nvGrpSpPr>
      <p:grpSpPr>
        <a:xfrm>
          <a:off x="0" y="0"/>
          <a:ext cx="0" cy="0"/>
          <a:chOff x="0" y="0"/>
          <a:chExt cx="0" cy="0"/>
        </a:xfrm>
      </p:grpSpPr>
      <p:sp>
        <p:nvSpPr>
          <p:cNvPr id="59" name="Google Shape;59;gb77b92172c_1_171"/>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3000"/>
              <a:buFont typeface="Montserrat"/>
              <a:buNone/>
              <a:defRPr b="1" i="0" sz="3000" u="none" cap="none" strike="noStrike">
                <a:solidFill>
                  <a:schemeClr val="dk1"/>
                </a:solidFill>
                <a:latin typeface="Montserrat"/>
                <a:ea typeface="Montserrat"/>
                <a:cs typeface="Montserrat"/>
                <a:sym typeface="Montserrat"/>
              </a:defRPr>
            </a:lvl9pPr>
          </a:lstStyle>
          <a:p/>
        </p:txBody>
      </p:sp>
      <p:sp>
        <p:nvSpPr>
          <p:cNvPr id="60" name="Google Shape;60;gb77b92172c_1_171"/>
          <p:cNvSpPr txBox="1"/>
          <p:nvPr>
            <p:ph idx="1" type="body"/>
          </p:nvPr>
        </p:nvSpPr>
        <p:spPr>
          <a:xfrm>
            <a:off x="691200" y="1511100"/>
            <a:ext cx="7761600" cy="28689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accent2"/>
              </a:buClr>
              <a:buSzPts val="2400"/>
              <a:buFont typeface="Montserrat"/>
              <a:buChar char="▣"/>
              <a:defRPr b="0" i="0" sz="2400" u="none" cap="none" strike="noStrike">
                <a:solidFill>
                  <a:schemeClr val="dk1"/>
                </a:solidFill>
                <a:latin typeface="Montserrat"/>
                <a:ea typeface="Montserrat"/>
                <a:cs typeface="Montserrat"/>
                <a:sym typeface="Montserrat"/>
              </a:defRPr>
            </a:lvl1pPr>
            <a:lvl2pPr indent="-381000" lvl="1" marL="914400" marR="0" rtl="0" algn="l">
              <a:lnSpc>
                <a:spcPct val="100000"/>
              </a:lnSpc>
              <a:spcBef>
                <a:spcPts val="0"/>
              </a:spcBef>
              <a:spcAft>
                <a:spcPts val="0"/>
              </a:spcAft>
              <a:buClr>
                <a:schemeClr val="accent2"/>
              </a:buClr>
              <a:buSzPts val="2400"/>
              <a:buFont typeface="Montserrat"/>
              <a:buChar char="□"/>
              <a:defRPr b="0" i="0" sz="2400" u="none" cap="none" strike="noStrike">
                <a:solidFill>
                  <a:schemeClr val="dk1"/>
                </a:solidFill>
                <a:latin typeface="Montserrat"/>
                <a:ea typeface="Montserrat"/>
                <a:cs typeface="Montserrat"/>
                <a:sym typeface="Montserrat"/>
              </a:defRPr>
            </a:lvl2pPr>
            <a:lvl3pPr indent="-381000" lvl="2" marL="1371600" marR="0" rtl="0" algn="l">
              <a:lnSpc>
                <a:spcPct val="100000"/>
              </a:lnSpc>
              <a:spcBef>
                <a:spcPts val="0"/>
              </a:spcBef>
              <a:spcAft>
                <a:spcPts val="0"/>
              </a:spcAft>
              <a:buClr>
                <a:schemeClr val="accent2"/>
              </a:buClr>
              <a:buSzPts val="2400"/>
              <a:buFont typeface="Montserrat"/>
              <a:buChar char="■"/>
              <a:defRPr b="0" i="0" sz="2400" u="none" cap="none" strike="noStrike">
                <a:solidFill>
                  <a:schemeClr val="dk1"/>
                </a:solidFill>
                <a:latin typeface="Montserrat"/>
                <a:ea typeface="Montserrat"/>
                <a:cs typeface="Montserrat"/>
                <a:sym typeface="Montserrat"/>
              </a:defRPr>
            </a:lvl3pPr>
            <a:lvl4pPr indent="-381000" lvl="3" marL="18288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4pPr>
            <a:lvl5pPr indent="-381000" lvl="4" marL="22860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5pPr>
            <a:lvl6pPr indent="-381000" lvl="5" marL="27432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6pPr>
            <a:lvl7pPr indent="-381000" lvl="6" marL="32004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7pPr>
            <a:lvl8pPr indent="-381000" lvl="7" marL="36576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8pPr>
            <a:lvl9pPr indent="-381000" lvl="8" marL="4114800" marR="0" rtl="0" algn="l">
              <a:lnSpc>
                <a:spcPct val="100000"/>
              </a:lnSpc>
              <a:spcBef>
                <a:spcPts val="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9pPr>
          </a:lstStyle>
          <a:p/>
        </p:txBody>
      </p:sp>
      <p:sp>
        <p:nvSpPr>
          <p:cNvPr id="61" name="Google Shape;61;gb77b92172c_1_171"/>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comments" Target="../comments/commen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comments" Target="../comments/commen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comments" Target="../comments/commen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jpg"/><Relationship Id="rId6"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
          <p:cNvSpPr txBox="1"/>
          <p:nvPr>
            <p:ph type="ctrTitle"/>
          </p:nvPr>
        </p:nvSpPr>
        <p:spPr>
          <a:xfrm>
            <a:off x="3012325" y="2220413"/>
            <a:ext cx="5445900" cy="1804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800"/>
              <a:buNone/>
            </a:pPr>
            <a:r>
              <a:rPr lang="en"/>
              <a:t>Assignment #1: Needfinding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b77b92172c_1_24"/>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Surprises</a:t>
            </a:r>
            <a:endParaRPr/>
          </a:p>
        </p:txBody>
      </p:sp>
      <p:sp>
        <p:nvSpPr>
          <p:cNvPr id="212" name="Google Shape;212;gb77b92172c_1_24"/>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13" name="Google Shape;213;gb77b92172c_1_24"/>
          <p:cNvSpPr txBox="1"/>
          <p:nvPr>
            <p:ph idx="1" type="body"/>
          </p:nvPr>
        </p:nvSpPr>
        <p:spPr>
          <a:xfrm>
            <a:off x="691200" y="1393425"/>
            <a:ext cx="7916100" cy="571500"/>
          </a:xfrm>
          <a:prstGeom prst="rect">
            <a:avLst/>
          </a:prstGeom>
          <a:noFill/>
          <a:ln>
            <a:noFill/>
          </a:ln>
        </p:spPr>
        <p:txBody>
          <a:bodyPr anchorCtr="0" anchor="t" bIns="91425" lIns="91425" spcFirstLastPara="1" rIns="91425" wrap="square" tIns="91425">
            <a:noAutofit/>
          </a:bodyPr>
          <a:lstStyle/>
          <a:p>
            <a:pPr indent="-361950" lvl="0" marL="457200" rtl="0" algn="l">
              <a:lnSpc>
                <a:spcPct val="100000"/>
              </a:lnSpc>
              <a:spcBef>
                <a:spcPts val="600"/>
              </a:spcBef>
              <a:spcAft>
                <a:spcPts val="0"/>
              </a:spcAft>
              <a:buSzPts val="2100"/>
              <a:buChar char="▣"/>
            </a:pPr>
            <a:r>
              <a:rPr lang="en" sz="2100"/>
              <a:t>All</a:t>
            </a:r>
            <a:r>
              <a:rPr lang="en" sz="2100"/>
              <a:t> interviewees learned finance from their dads</a:t>
            </a:r>
            <a:endParaRPr sz="2100"/>
          </a:p>
        </p:txBody>
      </p:sp>
      <p:sp>
        <p:nvSpPr>
          <p:cNvPr id="214" name="Google Shape;214;gb77b92172c_1_24"/>
          <p:cNvSpPr txBox="1"/>
          <p:nvPr/>
        </p:nvSpPr>
        <p:spPr>
          <a:xfrm>
            <a:off x="691200" y="1867500"/>
            <a:ext cx="7761600" cy="9513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600"/>
              </a:spcBef>
              <a:spcAft>
                <a:spcPts val="0"/>
              </a:spcAft>
              <a:buClr>
                <a:schemeClr val="accent2"/>
              </a:buClr>
              <a:buSzPts val="2100"/>
              <a:buFont typeface="Montserrat"/>
              <a:buChar char="▣"/>
            </a:pPr>
            <a:r>
              <a:rPr b="0" i="0" lang="en" sz="2100" u="none" cap="none" strike="noStrike">
                <a:solidFill>
                  <a:schemeClr val="dk1"/>
                </a:solidFill>
                <a:latin typeface="Montserrat"/>
                <a:ea typeface="Montserrat"/>
                <a:cs typeface="Montserrat"/>
                <a:sym typeface="Montserrat"/>
              </a:rPr>
              <a:t>Only one person had any idea how to do taxes (Andrew)</a:t>
            </a:r>
            <a:endParaRPr b="0" i="0" sz="1400" u="none" cap="none" strike="noStrike">
              <a:solidFill>
                <a:srgbClr val="000000"/>
              </a:solidFill>
              <a:latin typeface="Arial"/>
              <a:ea typeface="Arial"/>
              <a:cs typeface="Arial"/>
              <a:sym typeface="Arial"/>
            </a:endParaRPr>
          </a:p>
        </p:txBody>
      </p:sp>
      <p:sp>
        <p:nvSpPr>
          <p:cNvPr id="215" name="Google Shape;215;gb77b92172c_1_24"/>
          <p:cNvSpPr txBox="1"/>
          <p:nvPr/>
        </p:nvSpPr>
        <p:spPr>
          <a:xfrm>
            <a:off x="691200" y="2669625"/>
            <a:ext cx="7916100" cy="10014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600"/>
              </a:spcBef>
              <a:spcAft>
                <a:spcPts val="0"/>
              </a:spcAft>
              <a:buClr>
                <a:schemeClr val="accent2"/>
              </a:buClr>
              <a:buSzPts val="2100"/>
              <a:buFont typeface="Montserrat"/>
              <a:buChar char="▣"/>
            </a:pPr>
            <a:r>
              <a:rPr b="0" i="0" lang="en" sz="2100" u="none" cap="none" strike="noStrike">
                <a:solidFill>
                  <a:schemeClr val="dk1"/>
                </a:solidFill>
                <a:latin typeface="Montserrat"/>
                <a:ea typeface="Montserrat"/>
                <a:cs typeface="Montserrat"/>
                <a:sym typeface="Montserrat"/>
              </a:rPr>
              <a:t>Gen Z individuals are more "open" with their finances in their communities</a:t>
            </a:r>
            <a:endParaRPr b="0" i="0" sz="1400" u="none" cap="none" strike="noStrike">
              <a:solidFill>
                <a:srgbClr val="000000"/>
              </a:solidFill>
              <a:latin typeface="Arial"/>
              <a:ea typeface="Arial"/>
              <a:cs typeface="Arial"/>
              <a:sym typeface="Arial"/>
            </a:endParaRPr>
          </a:p>
        </p:txBody>
      </p:sp>
      <p:sp>
        <p:nvSpPr>
          <p:cNvPr id="216" name="Google Shape;216;gb77b92172c_1_24"/>
          <p:cNvSpPr txBox="1"/>
          <p:nvPr/>
        </p:nvSpPr>
        <p:spPr>
          <a:xfrm>
            <a:off x="691200" y="3459650"/>
            <a:ext cx="7916100" cy="8853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600"/>
              </a:spcBef>
              <a:spcAft>
                <a:spcPts val="0"/>
              </a:spcAft>
              <a:buClr>
                <a:schemeClr val="accent2"/>
              </a:buClr>
              <a:buSzPts val="2100"/>
              <a:buFont typeface="Montserrat"/>
              <a:buChar char="▣"/>
            </a:pPr>
            <a:r>
              <a:rPr b="0" i="0" lang="en" sz="2100" u="none" cap="none" strike="noStrike">
                <a:solidFill>
                  <a:schemeClr val="dk1"/>
                </a:solidFill>
                <a:latin typeface="Montserrat"/>
                <a:ea typeface="Montserrat"/>
                <a:cs typeface="Montserrat"/>
                <a:sym typeface="Montserrat"/>
              </a:rPr>
              <a:t>For half of the interviewees, almost all of their money was in a checking account</a:t>
            </a:r>
            <a:endParaRPr b="0" i="0" sz="1400" u="none" cap="none" strike="noStrike">
              <a:solidFill>
                <a:srgbClr val="000000"/>
              </a:solidFill>
              <a:latin typeface="Arial"/>
              <a:ea typeface="Arial"/>
              <a:cs typeface="Arial"/>
              <a:sym typeface="Arial"/>
            </a:endParaRPr>
          </a:p>
        </p:txBody>
      </p:sp>
      <p:sp>
        <p:nvSpPr>
          <p:cNvPr id="217" name="Google Shape;217;gb77b92172c_1_24"/>
          <p:cNvSpPr txBox="1"/>
          <p:nvPr/>
        </p:nvSpPr>
        <p:spPr>
          <a:xfrm>
            <a:off x="691200" y="4219675"/>
            <a:ext cx="7607400" cy="29253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600"/>
              </a:spcBef>
              <a:spcAft>
                <a:spcPts val="0"/>
              </a:spcAft>
              <a:buClr>
                <a:schemeClr val="accent2"/>
              </a:buClr>
              <a:buSzPts val="2100"/>
              <a:buFont typeface="Montserrat"/>
              <a:buChar char="▣"/>
            </a:pPr>
            <a:r>
              <a:rPr b="0" i="0" lang="en" sz="2100" u="none" cap="none" strike="noStrike">
                <a:solidFill>
                  <a:schemeClr val="dk1"/>
                </a:solidFill>
                <a:latin typeface="Montserrat"/>
                <a:ea typeface="Montserrat"/>
                <a:cs typeface="Montserrat"/>
                <a:sym typeface="Montserrat"/>
              </a:rPr>
              <a:t>Younger individuals value income diversification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b77b92172c_1_166"/>
          <p:cNvSpPr txBox="1"/>
          <p:nvPr>
            <p:ph idx="1" type="body"/>
          </p:nvPr>
        </p:nvSpPr>
        <p:spPr>
          <a:xfrm>
            <a:off x="3165234" y="1146050"/>
            <a:ext cx="4809000" cy="325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a:t>"Even with all the guidance I had, I didn’t have a lot of the information I needed"</a:t>
            </a:r>
            <a:endParaRPr/>
          </a:p>
          <a:p>
            <a:pPr indent="0" lvl="0" marL="0" rtl="0" algn="l">
              <a:lnSpc>
                <a:spcPct val="100000"/>
              </a:lnSpc>
              <a:spcBef>
                <a:spcPts val="600"/>
              </a:spcBef>
              <a:spcAft>
                <a:spcPts val="0"/>
              </a:spcAft>
              <a:buSzPts val="3000"/>
              <a:buNone/>
            </a:pPr>
            <a:r>
              <a:rPr lang="en" sz="1900"/>
              <a:t>-Kaiulani </a:t>
            </a:r>
            <a:endParaRPr sz="1900"/>
          </a:p>
        </p:txBody>
      </p:sp>
      <p:sp>
        <p:nvSpPr>
          <p:cNvPr id="223" name="Google Shape;223;gb77b92172c_1_166"/>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b77b92172c_1_38"/>
          <p:cNvSpPr txBox="1"/>
          <p:nvPr>
            <p:ph type="ctrTitle"/>
          </p:nvPr>
        </p:nvSpPr>
        <p:spPr>
          <a:xfrm>
            <a:off x="685800" y="2897794"/>
            <a:ext cx="4505400" cy="1432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000"/>
              <a:buNone/>
            </a:pPr>
            <a:r>
              <a:rPr lang="en" sz="9600">
                <a:solidFill>
                  <a:schemeClr val="accent2"/>
                </a:solidFill>
              </a:rPr>
              <a:t>3.</a:t>
            </a:r>
            <a:endParaRPr sz="9600">
              <a:solidFill>
                <a:schemeClr val="accent2"/>
              </a:solidFill>
            </a:endParaRPr>
          </a:p>
          <a:p>
            <a:pPr indent="0" lvl="0" marL="0" rtl="0" algn="r">
              <a:lnSpc>
                <a:spcPct val="100000"/>
              </a:lnSpc>
              <a:spcBef>
                <a:spcPts val="0"/>
              </a:spcBef>
              <a:spcAft>
                <a:spcPts val="0"/>
              </a:spcAft>
              <a:buSzPts val="4000"/>
              <a:buNone/>
            </a:pPr>
            <a:r>
              <a:rPr lang="en"/>
              <a:t>Analysis</a:t>
            </a:r>
            <a:endParaRPr/>
          </a:p>
        </p:txBody>
      </p:sp>
      <p:sp>
        <p:nvSpPr>
          <p:cNvPr id="229" name="Google Shape;229;gb77b92172c_1_38"/>
          <p:cNvSpPr txBox="1"/>
          <p:nvPr>
            <p:ph idx="1" type="subTitle"/>
          </p:nvPr>
        </p:nvSpPr>
        <p:spPr>
          <a:xfrm>
            <a:off x="6101100" y="2863389"/>
            <a:ext cx="2446500" cy="143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t/>
            </a:r>
            <a:endParaRPr sz="1800"/>
          </a:p>
          <a:p>
            <a:pPr indent="0" lvl="0" marL="0" rtl="0" algn="l">
              <a:lnSpc>
                <a:spcPct val="100000"/>
              </a:lnSpc>
              <a:spcBef>
                <a:spcPts val="0"/>
              </a:spcBef>
              <a:spcAft>
                <a:spcPts val="0"/>
              </a:spcAft>
              <a:buSzPts val="2200"/>
              <a:buNone/>
            </a:pPr>
            <a:r>
              <a:rPr lang="en" sz="1800"/>
              <a:t>What we ended up finding out?</a:t>
            </a:r>
            <a:endParaRPr sz="1800"/>
          </a:p>
        </p:txBody>
      </p:sp>
      <p:sp>
        <p:nvSpPr>
          <p:cNvPr id="230" name="Google Shape;230;gb77b92172c_1_38"/>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9"/>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Empathy Map</a:t>
            </a:r>
            <a:endParaRPr/>
          </a:p>
        </p:txBody>
      </p:sp>
      <p:sp>
        <p:nvSpPr>
          <p:cNvPr id="236" name="Google Shape;236;p9"/>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237" name="Google Shape;237;p9"/>
          <p:cNvPicPr preferRelativeResize="0"/>
          <p:nvPr/>
        </p:nvPicPr>
        <p:blipFill rotWithShape="1">
          <a:blip r:embed="rId4">
            <a:alphaModFix/>
          </a:blip>
          <a:srcRect b="0" l="0" r="-2489" t="0"/>
          <a:stretch/>
        </p:blipFill>
        <p:spPr>
          <a:xfrm>
            <a:off x="691200" y="1121625"/>
            <a:ext cx="7594649" cy="3717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b77b92172c_1_44"/>
          <p:cNvSpPr txBox="1"/>
          <p:nvPr>
            <p:ph type="title"/>
          </p:nvPr>
        </p:nvSpPr>
        <p:spPr>
          <a:xfrm>
            <a:off x="691200" y="628125"/>
            <a:ext cx="7964400" cy="49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2200"/>
              <a:t>Tensions, contradictions, surprises in our interviews:</a:t>
            </a:r>
            <a:endParaRPr sz="2200"/>
          </a:p>
        </p:txBody>
      </p:sp>
      <p:sp>
        <p:nvSpPr>
          <p:cNvPr id="243" name="Google Shape;243;gb77b92172c_1_44"/>
          <p:cNvSpPr txBox="1"/>
          <p:nvPr>
            <p:ph idx="1" type="body"/>
          </p:nvPr>
        </p:nvSpPr>
        <p:spPr>
          <a:xfrm>
            <a:off x="374225" y="1925775"/>
            <a:ext cx="2090100" cy="2989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600"/>
              </a:spcBef>
              <a:spcAft>
                <a:spcPts val="0"/>
              </a:spcAft>
              <a:buSzPts val="1800"/>
              <a:buNone/>
            </a:pPr>
            <a:r>
              <a:rPr lang="en"/>
              <a:t>Importance of finance</a:t>
            </a:r>
            <a:endParaRPr/>
          </a:p>
          <a:p>
            <a:pPr indent="0" lvl="0" marL="0" rtl="0" algn="r">
              <a:lnSpc>
                <a:spcPct val="100000"/>
              </a:lnSpc>
              <a:spcBef>
                <a:spcPts val="600"/>
              </a:spcBef>
              <a:spcAft>
                <a:spcPts val="0"/>
              </a:spcAft>
              <a:buSzPts val="1800"/>
              <a:buNone/>
            </a:pPr>
            <a:r>
              <a:rPr lang="en"/>
              <a:t>Taxes are ubiquitous</a:t>
            </a:r>
            <a:endParaRPr/>
          </a:p>
          <a:p>
            <a:pPr indent="0" lvl="0" marL="0" rtl="0" algn="r">
              <a:lnSpc>
                <a:spcPct val="100000"/>
              </a:lnSpc>
              <a:spcBef>
                <a:spcPts val="600"/>
              </a:spcBef>
              <a:spcAft>
                <a:spcPts val="0"/>
              </a:spcAft>
              <a:buSzPts val="1800"/>
              <a:buNone/>
            </a:pPr>
            <a:r>
              <a:rPr lang="en"/>
              <a:t>	People start to learn more</a:t>
            </a:r>
            <a:endParaRPr/>
          </a:p>
          <a:p>
            <a:pPr indent="0" lvl="0" marL="0" rtl="0" algn="r">
              <a:lnSpc>
                <a:spcPct val="100000"/>
              </a:lnSpc>
              <a:spcBef>
                <a:spcPts val="600"/>
              </a:spcBef>
              <a:spcAft>
                <a:spcPts val="0"/>
              </a:spcAft>
              <a:buSzPts val="1800"/>
              <a:buNone/>
            </a:pPr>
            <a:r>
              <a:t/>
            </a:r>
            <a:endParaRPr/>
          </a:p>
          <a:p>
            <a:pPr indent="0" lvl="0" marL="0" rtl="0" algn="r">
              <a:lnSpc>
                <a:spcPct val="100000"/>
              </a:lnSpc>
              <a:spcBef>
                <a:spcPts val="600"/>
              </a:spcBef>
              <a:spcAft>
                <a:spcPts val="0"/>
              </a:spcAft>
              <a:buSzPts val="1800"/>
              <a:buNone/>
            </a:pPr>
            <a:r>
              <a:rPr lang="en"/>
              <a:t>Want to avoid risk</a:t>
            </a:r>
            <a:endParaRPr/>
          </a:p>
        </p:txBody>
      </p:sp>
      <p:sp>
        <p:nvSpPr>
          <p:cNvPr id="244" name="Google Shape;244;gb77b92172c_1_44"/>
          <p:cNvSpPr txBox="1"/>
          <p:nvPr>
            <p:ph idx="2" type="body"/>
          </p:nvPr>
        </p:nvSpPr>
        <p:spPr>
          <a:xfrm>
            <a:off x="3092475" y="1925775"/>
            <a:ext cx="2501700" cy="281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t>don’t know much  </a:t>
            </a:r>
            <a:endParaRPr/>
          </a:p>
          <a:p>
            <a:pPr indent="0" lvl="0" marL="0" rtl="0" algn="l">
              <a:lnSpc>
                <a:spcPct val="100000"/>
              </a:lnSpc>
              <a:spcBef>
                <a:spcPts val="600"/>
              </a:spcBef>
              <a:spcAft>
                <a:spcPts val="0"/>
              </a:spcAft>
              <a:buSzPts val="1800"/>
              <a:buNone/>
            </a:pPr>
            <a:r>
              <a:rPr lang="en" sz="1300"/>
              <a:t>               </a:t>
            </a:r>
            <a:endParaRPr sz="1300"/>
          </a:p>
          <a:p>
            <a:pPr indent="0" lvl="0" marL="0" rtl="0" algn="l">
              <a:lnSpc>
                <a:spcPct val="100000"/>
              </a:lnSpc>
              <a:spcBef>
                <a:spcPts val="600"/>
              </a:spcBef>
              <a:spcAft>
                <a:spcPts val="0"/>
              </a:spcAft>
              <a:buSzPts val="1800"/>
              <a:buNone/>
            </a:pPr>
            <a:r>
              <a:rPr lang="en"/>
              <a:t>no clue how to do them</a:t>
            </a:r>
            <a:endParaRPr/>
          </a:p>
          <a:p>
            <a:pPr indent="0" lvl="0" marL="0" rtl="0" algn="l">
              <a:lnSpc>
                <a:spcPct val="100000"/>
              </a:lnSpc>
              <a:spcBef>
                <a:spcPts val="600"/>
              </a:spcBef>
              <a:spcAft>
                <a:spcPts val="0"/>
              </a:spcAft>
              <a:buSzPts val="1800"/>
              <a:buNone/>
            </a:pPr>
            <a:r>
              <a:rPr lang="en"/>
              <a:t>more intimidated by how much is out there</a:t>
            </a:r>
            <a:endParaRPr/>
          </a:p>
          <a:p>
            <a:pPr indent="0" lvl="0" marL="0" rtl="0" algn="l">
              <a:lnSpc>
                <a:spcPct val="100000"/>
              </a:lnSpc>
              <a:spcBef>
                <a:spcPts val="600"/>
              </a:spcBef>
              <a:spcAft>
                <a:spcPts val="0"/>
              </a:spcAft>
              <a:buSzPts val="1800"/>
              <a:buNone/>
            </a:pPr>
            <a:r>
              <a:rPr lang="en"/>
              <a:t>risk is needed for investing</a:t>
            </a:r>
            <a:endParaRPr/>
          </a:p>
        </p:txBody>
      </p:sp>
      <p:sp>
        <p:nvSpPr>
          <p:cNvPr id="245" name="Google Shape;245;gb77b92172c_1_44"/>
          <p:cNvSpPr txBox="1"/>
          <p:nvPr>
            <p:ph idx="3" type="body"/>
          </p:nvPr>
        </p:nvSpPr>
        <p:spPr>
          <a:xfrm>
            <a:off x="5950975" y="1393425"/>
            <a:ext cx="2501700" cy="29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Surprises</a:t>
            </a:r>
            <a:endParaRPr b="1"/>
          </a:p>
          <a:p>
            <a:pPr indent="0" lvl="0" marL="0" rtl="0" algn="l">
              <a:lnSpc>
                <a:spcPct val="100000"/>
              </a:lnSpc>
              <a:spcBef>
                <a:spcPts val="600"/>
              </a:spcBef>
              <a:spcAft>
                <a:spcPts val="0"/>
              </a:spcAft>
              <a:buSzPts val="1800"/>
              <a:buNone/>
            </a:pPr>
            <a:r>
              <a:rPr lang="en"/>
              <a:t>They learned most of their finances from their dads</a:t>
            </a:r>
            <a:endParaRPr/>
          </a:p>
          <a:p>
            <a:pPr indent="0" lvl="0" marL="0" rtl="0" algn="l">
              <a:lnSpc>
                <a:spcPct val="100000"/>
              </a:lnSpc>
              <a:spcBef>
                <a:spcPts val="600"/>
              </a:spcBef>
              <a:spcAft>
                <a:spcPts val="0"/>
              </a:spcAft>
              <a:buSzPts val="1800"/>
              <a:buNone/>
            </a:pPr>
            <a:r>
              <a:rPr lang="en"/>
              <a:t>Interviewees very open to discussing finances with each other</a:t>
            </a:r>
            <a:endParaRPr/>
          </a:p>
          <a:p>
            <a:pPr indent="0" lvl="0" marL="0" rtl="0" algn="l">
              <a:lnSpc>
                <a:spcPct val="100000"/>
              </a:lnSpc>
              <a:spcBef>
                <a:spcPts val="600"/>
              </a:spcBef>
              <a:spcAft>
                <a:spcPts val="0"/>
              </a:spcAft>
              <a:buSzPts val="1800"/>
              <a:buNone/>
            </a:pPr>
            <a:r>
              <a:t/>
            </a:r>
            <a:endParaRPr/>
          </a:p>
        </p:txBody>
      </p:sp>
      <p:sp>
        <p:nvSpPr>
          <p:cNvPr id="246" name="Google Shape;246;gb77b92172c_1_44"/>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47" name="Google Shape;247;gb77b92172c_1_44"/>
          <p:cNvSpPr txBox="1"/>
          <p:nvPr/>
        </p:nvSpPr>
        <p:spPr>
          <a:xfrm>
            <a:off x="1190700" y="1367163"/>
            <a:ext cx="40866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800"/>
              <a:buFont typeface="Arial"/>
              <a:buNone/>
            </a:pPr>
            <a:r>
              <a:rPr b="1" i="0" lang="en" sz="1800" u="none" cap="none" strike="noStrike">
                <a:solidFill>
                  <a:schemeClr val="dk1"/>
                </a:solidFill>
                <a:latin typeface="Montserrat"/>
                <a:ea typeface="Montserrat"/>
                <a:cs typeface="Montserrat"/>
                <a:sym typeface="Montserrat"/>
              </a:rPr>
              <a:t>Tensions and Contradictions</a:t>
            </a:r>
            <a:endParaRPr b="0" i="0" sz="1400" u="none" cap="none" strike="noStrike">
              <a:solidFill>
                <a:srgbClr val="000000"/>
              </a:solidFill>
              <a:latin typeface="Montserrat"/>
              <a:ea typeface="Montserrat"/>
              <a:cs typeface="Montserrat"/>
              <a:sym typeface="Montserrat"/>
            </a:endParaRPr>
          </a:p>
        </p:txBody>
      </p:sp>
      <p:sp>
        <p:nvSpPr>
          <p:cNvPr id="248" name="Google Shape;248;gb77b92172c_1_44"/>
          <p:cNvSpPr txBox="1"/>
          <p:nvPr/>
        </p:nvSpPr>
        <p:spPr>
          <a:xfrm>
            <a:off x="2570950" y="2019800"/>
            <a:ext cx="414900" cy="4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Montserrat"/>
                <a:ea typeface="Montserrat"/>
                <a:cs typeface="Montserrat"/>
                <a:sym typeface="Montserrat"/>
              </a:rPr>
              <a:t>vs</a:t>
            </a:r>
            <a:endParaRPr b="0" i="0" sz="1700" u="none" cap="none" strike="noStrike">
              <a:solidFill>
                <a:srgbClr val="000000"/>
              </a:solidFill>
              <a:latin typeface="Montserrat"/>
              <a:ea typeface="Montserrat"/>
              <a:cs typeface="Montserrat"/>
              <a:sym typeface="Montserrat"/>
            </a:endParaRPr>
          </a:p>
        </p:txBody>
      </p:sp>
      <p:sp>
        <p:nvSpPr>
          <p:cNvPr id="249" name="Google Shape;249;gb77b92172c_1_44"/>
          <p:cNvSpPr txBox="1"/>
          <p:nvPr/>
        </p:nvSpPr>
        <p:spPr>
          <a:xfrm>
            <a:off x="2570950" y="2657025"/>
            <a:ext cx="414900" cy="4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Montserrat"/>
                <a:ea typeface="Montserrat"/>
                <a:cs typeface="Montserrat"/>
                <a:sym typeface="Montserrat"/>
              </a:rPr>
              <a:t>vs</a:t>
            </a:r>
            <a:endParaRPr b="0" i="0" sz="1700" u="none" cap="none" strike="noStrike">
              <a:solidFill>
                <a:srgbClr val="000000"/>
              </a:solidFill>
              <a:latin typeface="Montserrat"/>
              <a:ea typeface="Montserrat"/>
              <a:cs typeface="Montserrat"/>
              <a:sym typeface="Montserrat"/>
            </a:endParaRPr>
          </a:p>
        </p:txBody>
      </p:sp>
      <p:sp>
        <p:nvSpPr>
          <p:cNvPr id="250" name="Google Shape;250;gb77b92172c_1_44"/>
          <p:cNvSpPr txBox="1"/>
          <p:nvPr/>
        </p:nvSpPr>
        <p:spPr>
          <a:xfrm>
            <a:off x="2570950" y="3294250"/>
            <a:ext cx="414900" cy="4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Montserrat"/>
                <a:ea typeface="Montserrat"/>
                <a:cs typeface="Montserrat"/>
                <a:sym typeface="Montserrat"/>
              </a:rPr>
              <a:t>vs</a:t>
            </a:r>
            <a:endParaRPr b="0" i="0" sz="1700" u="none" cap="none" strike="noStrike">
              <a:solidFill>
                <a:srgbClr val="000000"/>
              </a:solidFill>
              <a:latin typeface="Montserrat"/>
              <a:ea typeface="Montserrat"/>
              <a:cs typeface="Montserrat"/>
              <a:sym typeface="Montserrat"/>
            </a:endParaRPr>
          </a:p>
        </p:txBody>
      </p:sp>
      <p:sp>
        <p:nvSpPr>
          <p:cNvPr id="251" name="Google Shape;251;gb77b92172c_1_44"/>
          <p:cNvSpPr txBox="1"/>
          <p:nvPr/>
        </p:nvSpPr>
        <p:spPr>
          <a:xfrm>
            <a:off x="2570950" y="4222800"/>
            <a:ext cx="414900" cy="4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Montserrat"/>
                <a:ea typeface="Montserrat"/>
                <a:cs typeface="Montserrat"/>
                <a:sym typeface="Montserrat"/>
              </a:rPr>
              <a:t>vs</a:t>
            </a:r>
            <a:endParaRPr b="0" i="0" sz="1700" u="none" cap="none" strike="noStrike">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b77b92172c_1_52"/>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2900"/>
              <a:t>Inferences, conclusions, and questions: </a:t>
            </a:r>
            <a:endParaRPr sz="2900"/>
          </a:p>
        </p:txBody>
      </p:sp>
      <p:sp>
        <p:nvSpPr>
          <p:cNvPr id="257" name="Google Shape;257;gb77b92172c_1_52"/>
          <p:cNvSpPr txBox="1"/>
          <p:nvPr>
            <p:ph idx="1" type="body"/>
          </p:nvPr>
        </p:nvSpPr>
        <p:spPr>
          <a:xfrm>
            <a:off x="691200" y="1393425"/>
            <a:ext cx="2501700" cy="29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Inferences</a:t>
            </a:r>
            <a:endParaRPr b="1"/>
          </a:p>
          <a:p>
            <a:pPr indent="0" lvl="0" marL="0" rtl="0" algn="l">
              <a:lnSpc>
                <a:spcPct val="100000"/>
              </a:lnSpc>
              <a:spcBef>
                <a:spcPts val="600"/>
              </a:spcBef>
              <a:spcAft>
                <a:spcPts val="0"/>
              </a:spcAft>
              <a:buSzPts val="1800"/>
              <a:buNone/>
            </a:pPr>
            <a:r>
              <a:rPr lang="en" sz="1600"/>
              <a:t>Young adults don’t know the best way to sort and process financial news and trends</a:t>
            </a:r>
            <a:endParaRPr sz="1600"/>
          </a:p>
          <a:p>
            <a:pPr indent="0" lvl="0" marL="0" rtl="0" algn="l">
              <a:lnSpc>
                <a:spcPct val="100000"/>
              </a:lnSpc>
              <a:spcBef>
                <a:spcPts val="600"/>
              </a:spcBef>
              <a:spcAft>
                <a:spcPts val="0"/>
              </a:spcAft>
              <a:buSzPts val="1800"/>
              <a:buNone/>
            </a:pPr>
            <a:r>
              <a:rPr lang="en" sz="1600"/>
              <a:t>Knowledge gap between parental guidance and current financial markets</a:t>
            </a:r>
            <a:endParaRPr sz="1600"/>
          </a:p>
        </p:txBody>
      </p:sp>
      <p:sp>
        <p:nvSpPr>
          <p:cNvPr id="258" name="Google Shape;258;gb77b92172c_1_52"/>
          <p:cNvSpPr txBox="1"/>
          <p:nvPr>
            <p:ph idx="2" type="body"/>
          </p:nvPr>
        </p:nvSpPr>
        <p:spPr>
          <a:xfrm>
            <a:off x="3321088" y="1393425"/>
            <a:ext cx="2501700" cy="29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Conclusions</a:t>
            </a:r>
            <a:endParaRPr b="1"/>
          </a:p>
          <a:p>
            <a:pPr indent="0" lvl="0" marL="0" rtl="0" algn="l">
              <a:lnSpc>
                <a:spcPct val="100000"/>
              </a:lnSpc>
              <a:spcBef>
                <a:spcPts val="600"/>
              </a:spcBef>
              <a:spcAft>
                <a:spcPts val="0"/>
              </a:spcAft>
              <a:buSzPts val="1800"/>
              <a:buNone/>
            </a:pPr>
            <a:r>
              <a:rPr lang="en" sz="1600"/>
              <a:t>Financial literacy is valued yet unattained</a:t>
            </a:r>
            <a:endParaRPr sz="1600"/>
          </a:p>
          <a:p>
            <a:pPr indent="0" lvl="0" marL="0" rtl="0" algn="l">
              <a:lnSpc>
                <a:spcPct val="100000"/>
              </a:lnSpc>
              <a:spcBef>
                <a:spcPts val="600"/>
              </a:spcBef>
              <a:spcAft>
                <a:spcPts val="0"/>
              </a:spcAft>
              <a:buSzPts val="1800"/>
              <a:buNone/>
            </a:pPr>
            <a:r>
              <a:rPr lang="en" sz="1600"/>
              <a:t>Fintech mobile applications are the finance medium for Gen Z</a:t>
            </a:r>
            <a:endParaRPr sz="1600"/>
          </a:p>
          <a:p>
            <a:pPr indent="0" lvl="0" marL="0" rtl="0" algn="l">
              <a:lnSpc>
                <a:spcPct val="100000"/>
              </a:lnSpc>
              <a:spcBef>
                <a:spcPts val="600"/>
              </a:spcBef>
              <a:spcAft>
                <a:spcPts val="0"/>
              </a:spcAft>
              <a:buSzPts val="1800"/>
              <a:buNone/>
            </a:pPr>
            <a:r>
              <a:rPr lang="en" sz="1600"/>
              <a:t>Many people do not understand taxes well</a:t>
            </a:r>
            <a:endParaRPr sz="1600"/>
          </a:p>
        </p:txBody>
      </p:sp>
      <p:sp>
        <p:nvSpPr>
          <p:cNvPr id="259" name="Google Shape;259;gb77b92172c_1_52"/>
          <p:cNvSpPr txBox="1"/>
          <p:nvPr>
            <p:ph idx="3" type="body"/>
          </p:nvPr>
        </p:nvSpPr>
        <p:spPr>
          <a:xfrm>
            <a:off x="6021450" y="1393416"/>
            <a:ext cx="2501700" cy="29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Questions</a:t>
            </a:r>
            <a:endParaRPr b="1"/>
          </a:p>
          <a:p>
            <a:pPr indent="0" lvl="0" marL="0" rtl="0" algn="l">
              <a:lnSpc>
                <a:spcPct val="100000"/>
              </a:lnSpc>
              <a:spcBef>
                <a:spcPts val="600"/>
              </a:spcBef>
              <a:spcAft>
                <a:spcPts val="0"/>
              </a:spcAft>
              <a:buSzPts val="1800"/>
              <a:buNone/>
            </a:pPr>
            <a:r>
              <a:rPr lang="en" sz="1600"/>
              <a:t>How can we overcome the initial friction of learning about finances?</a:t>
            </a:r>
            <a:endParaRPr sz="1600"/>
          </a:p>
          <a:p>
            <a:pPr indent="0" lvl="0" marL="0" rtl="0" algn="l">
              <a:lnSpc>
                <a:spcPct val="100000"/>
              </a:lnSpc>
              <a:spcBef>
                <a:spcPts val="600"/>
              </a:spcBef>
              <a:spcAft>
                <a:spcPts val="0"/>
              </a:spcAft>
              <a:buSzPts val="1800"/>
              <a:buNone/>
            </a:pPr>
            <a:r>
              <a:rPr lang="en" sz="1600"/>
              <a:t>Why is Gen Z more open about personal finances?</a:t>
            </a:r>
            <a:endParaRPr sz="1600"/>
          </a:p>
          <a:p>
            <a:pPr indent="0" lvl="0" marL="0" rtl="0" algn="l">
              <a:lnSpc>
                <a:spcPct val="100000"/>
              </a:lnSpc>
              <a:spcBef>
                <a:spcPts val="600"/>
              </a:spcBef>
              <a:spcAft>
                <a:spcPts val="0"/>
              </a:spcAft>
              <a:buSzPts val="1800"/>
              <a:buNone/>
            </a:pPr>
            <a:r>
              <a:t/>
            </a:r>
            <a:endParaRPr/>
          </a:p>
        </p:txBody>
      </p:sp>
      <p:sp>
        <p:nvSpPr>
          <p:cNvPr id="260" name="Google Shape;260;gb77b92172c_1_52"/>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b77b92172c_1_60"/>
          <p:cNvSpPr txBox="1"/>
          <p:nvPr>
            <p:ph type="title"/>
          </p:nvPr>
        </p:nvSpPr>
        <p:spPr>
          <a:xfrm>
            <a:off x="691200" y="628125"/>
            <a:ext cx="8076900" cy="49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2600"/>
              <a:t> Initial assessment of “needs” and “insights”:</a:t>
            </a:r>
            <a:endParaRPr sz="2600"/>
          </a:p>
        </p:txBody>
      </p:sp>
      <p:sp>
        <p:nvSpPr>
          <p:cNvPr id="266" name="Google Shape;266;gb77b92172c_1_60"/>
          <p:cNvSpPr txBox="1"/>
          <p:nvPr>
            <p:ph idx="1" type="body"/>
          </p:nvPr>
        </p:nvSpPr>
        <p:spPr>
          <a:xfrm>
            <a:off x="691200" y="1393425"/>
            <a:ext cx="3664800" cy="305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Needs</a:t>
            </a:r>
            <a:endParaRPr b="1"/>
          </a:p>
          <a:p>
            <a:pPr indent="0" lvl="0" marL="0" rtl="0" algn="l">
              <a:lnSpc>
                <a:spcPct val="100000"/>
              </a:lnSpc>
              <a:spcBef>
                <a:spcPts val="600"/>
              </a:spcBef>
              <a:spcAft>
                <a:spcPts val="0"/>
              </a:spcAft>
              <a:buSzPts val="1800"/>
              <a:buNone/>
            </a:pPr>
            <a:r>
              <a:rPr lang="en"/>
              <a:t>Financial information that is more digestible to young people</a:t>
            </a:r>
            <a:endParaRPr/>
          </a:p>
          <a:p>
            <a:pPr indent="0" lvl="0" marL="0" rtl="0" algn="l">
              <a:lnSpc>
                <a:spcPct val="100000"/>
              </a:lnSpc>
              <a:spcBef>
                <a:spcPts val="600"/>
              </a:spcBef>
              <a:spcAft>
                <a:spcPts val="0"/>
              </a:spcAft>
              <a:buSzPts val="1800"/>
              <a:buNone/>
            </a:pPr>
            <a:r>
              <a:rPr lang="en"/>
              <a:t>A way to understand and engage with new financial trends</a:t>
            </a:r>
            <a:endParaRPr/>
          </a:p>
          <a:p>
            <a:pPr indent="0" lvl="0" marL="0" rtl="0" algn="l">
              <a:lnSpc>
                <a:spcPct val="100000"/>
              </a:lnSpc>
              <a:spcBef>
                <a:spcPts val="600"/>
              </a:spcBef>
              <a:spcAft>
                <a:spcPts val="0"/>
              </a:spcAft>
              <a:buSzPts val="1800"/>
              <a:buNone/>
            </a:pPr>
            <a:r>
              <a:rPr lang="en"/>
              <a:t>Engage with more experienced people to learn about finances</a:t>
            </a:r>
            <a:endParaRPr/>
          </a:p>
          <a:p>
            <a:pPr indent="0" lvl="0" marL="0" rtl="0" algn="l">
              <a:lnSpc>
                <a:spcPct val="100000"/>
              </a:lnSpc>
              <a:spcBef>
                <a:spcPts val="600"/>
              </a:spcBef>
              <a:spcAft>
                <a:spcPts val="0"/>
              </a:spcAft>
              <a:buSzPts val="1800"/>
              <a:buNone/>
            </a:pPr>
            <a:r>
              <a:t/>
            </a:r>
            <a:endParaRPr/>
          </a:p>
        </p:txBody>
      </p:sp>
      <p:sp>
        <p:nvSpPr>
          <p:cNvPr id="267" name="Google Shape;267;gb77b92172c_1_60"/>
          <p:cNvSpPr txBox="1"/>
          <p:nvPr>
            <p:ph idx="2" type="body"/>
          </p:nvPr>
        </p:nvSpPr>
        <p:spPr>
          <a:xfrm>
            <a:off x="4757750" y="1393425"/>
            <a:ext cx="3664800" cy="29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Insights</a:t>
            </a:r>
            <a:endParaRPr b="1"/>
          </a:p>
          <a:p>
            <a:pPr indent="0" lvl="0" marL="0" rtl="0" algn="l">
              <a:lnSpc>
                <a:spcPct val="100000"/>
              </a:lnSpc>
              <a:spcBef>
                <a:spcPts val="600"/>
              </a:spcBef>
              <a:spcAft>
                <a:spcPts val="0"/>
              </a:spcAft>
              <a:buSzPts val="1800"/>
              <a:buNone/>
            </a:pPr>
            <a:r>
              <a:rPr lang="en"/>
              <a:t>Young people still want to engage with finance in the most reliable means </a:t>
            </a:r>
            <a:endParaRPr/>
          </a:p>
          <a:p>
            <a:pPr indent="0" lvl="0" marL="0" rtl="0" algn="l">
              <a:lnSpc>
                <a:spcPct val="100000"/>
              </a:lnSpc>
              <a:spcBef>
                <a:spcPts val="600"/>
              </a:spcBef>
              <a:spcAft>
                <a:spcPts val="0"/>
              </a:spcAft>
              <a:buSzPts val="1800"/>
              <a:buNone/>
            </a:pPr>
            <a:r>
              <a:rPr lang="en"/>
              <a:t>Still a focus on diversification and long-term planning of finances with young people</a:t>
            </a:r>
            <a:endParaRPr/>
          </a:p>
          <a:p>
            <a:pPr indent="0" lvl="0" marL="0" rtl="0" algn="l">
              <a:lnSpc>
                <a:spcPct val="100000"/>
              </a:lnSpc>
              <a:spcBef>
                <a:spcPts val="600"/>
              </a:spcBef>
              <a:spcAft>
                <a:spcPts val="0"/>
              </a:spcAft>
              <a:buSzPts val="1800"/>
              <a:buNone/>
            </a:pPr>
            <a:r>
              <a:t/>
            </a:r>
            <a:endParaRPr/>
          </a:p>
        </p:txBody>
      </p:sp>
      <p:sp>
        <p:nvSpPr>
          <p:cNvPr id="268" name="Google Shape;268;gb77b92172c_1_60"/>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b77b92172c_1_71"/>
          <p:cNvSpPr txBox="1"/>
          <p:nvPr>
            <p:ph type="ctrTitle"/>
          </p:nvPr>
        </p:nvSpPr>
        <p:spPr>
          <a:xfrm>
            <a:off x="685800" y="2897794"/>
            <a:ext cx="4505400" cy="1432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000"/>
              <a:buNone/>
            </a:pPr>
            <a:r>
              <a:rPr lang="en" sz="9600">
                <a:solidFill>
                  <a:schemeClr val="accent2"/>
                </a:solidFill>
              </a:rPr>
              <a:t>4.</a:t>
            </a:r>
            <a:endParaRPr sz="9600">
              <a:solidFill>
                <a:schemeClr val="accent2"/>
              </a:solidFill>
            </a:endParaRPr>
          </a:p>
          <a:p>
            <a:pPr indent="0" lvl="0" marL="0" rtl="0" algn="r">
              <a:lnSpc>
                <a:spcPct val="100000"/>
              </a:lnSpc>
              <a:spcBef>
                <a:spcPts val="0"/>
              </a:spcBef>
              <a:spcAft>
                <a:spcPts val="0"/>
              </a:spcAft>
              <a:buSzPts val="4000"/>
              <a:buNone/>
            </a:pPr>
            <a:r>
              <a:rPr lang="en"/>
              <a:t>Summary</a:t>
            </a:r>
            <a:endParaRPr/>
          </a:p>
        </p:txBody>
      </p:sp>
      <p:sp>
        <p:nvSpPr>
          <p:cNvPr id="274" name="Google Shape;274;gb77b92172c_1_71"/>
          <p:cNvSpPr txBox="1"/>
          <p:nvPr>
            <p:ph idx="1" type="subTitle"/>
          </p:nvPr>
        </p:nvSpPr>
        <p:spPr>
          <a:xfrm>
            <a:off x="6101100" y="2863389"/>
            <a:ext cx="2446500" cy="143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t/>
            </a:r>
            <a:endParaRPr sz="1800"/>
          </a:p>
          <a:p>
            <a:pPr indent="0" lvl="0" marL="0" rtl="0" algn="l">
              <a:lnSpc>
                <a:spcPct val="100000"/>
              </a:lnSpc>
              <a:spcBef>
                <a:spcPts val="0"/>
              </a:spcBef>
              <a:spcAft>
                <a:spcPts val="0"/>
              </a:spcAft>
              <a:buSzPts val="2200"/>
              <a:buNone/>
            </a:pPr>
            <a:r>
              <a:rPr lang="en" sz="1800"/>
              <a:t>Roundup of our findings</a:t>
            </a:r>
            <a:endParaRPr sz="1800"/>
          </a:p>
        </p:txBody>
      </p:sp>
      <p:sp>
        <p:nvSpPr>
          <p:cNvPr id="275" name="Google Shape;275;gb77b92172c_1_71"/>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0"/>
          <p:cNvSpPr txBox="1"/>
          <p:nvPr>
            <p:ph type="title"/>
          </p:nvPr>
        </p:nvSpPr>
        <p:spPr>
          <a:xfrm>
            <a:off x="691200" y="152400"/>
            <a:ext cx="7761600" cy="9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Final Summary</a:t>
            </a:r>
            <a:endParaRPr/>
          </a:p>
        </p:txBody>
      </p:sp>
      <p:sp>
        <p:nvSpPr>
          <p:cNvPr id="281" name="Google Shape;281;p10"/>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82" name="Google Shape;282;p10"/>
          <p:cNvSpPr txBox="1"/>
          <p:nvPr>
            <p:ph idx="1" type="body"/>
          </p:nvPr>
        </p:nvSpPr>
        <p:spPr>
          <a:xfrm>
            <a:off x="691200" y="1393425"/>
            <a:ext cx="7916100" cy="3195600"/>
          </a:xfrm>
          <a:prstGeom prst="rect">
            <a:avLst/>
          </a:prstGeom>
          <a:noFill/>
          <a:ln>
            <a:noFill/>
          </a:ln>
        </p:spPr>
        <p:txBody>
          <a:bodyPr anchorCtr="0" anchor="t" bIns="91425" lIns="91425" spcFirstLastPara="1" rIns="91425" wrap="square" tIns="91425">
            <a:noAutofit/>
          </a:bodyPr>
          <a:lstStyle/>
          <a:p>
            <a:pPr indent="-361950" lvl="0" marL="457200" rtl="0" algn="l">
              <a:lnSpc>
                <a:spcPct val="100000"/>
              </a:lnSpc>
              <a:spcBef>
                <a:spcPts val="600"/>
              </a:spcBef>
              <a:spcAft>
                <a:spcPts val="0"/>
              </a:spcAft>
              <a:buSzPts val="2100"/>
              <a:buChar char="▣"/>
            </a:pPr>
            <a:r>
              <a:rPr lang="en" sz="2100"/>
              <a:t>Our interviews ended up being focused on a younger audience</a:t>
            </a:r>
            <a:endParaRPr sz="2100"/>
          </a:p>
          <a:p>
            <a:pPr indent="-361950" lvl="0" marL="457200" rtl="0" algn="l">
              <a:lnSpc>
                <a:spcPct val="100000"/>
              </a:lnSpc>
              <a:spcBef>
                <a:spcPts val="600"/>
              </a:spcBef>
              <a:spcAft>
                <a:spcPts val="0"/>
              </a:spcAft>
              <a:buSzPts val="2100"/>
              <a:buChar char="▣"/>
            </a:pPr>
            <a:r>
              <a:rPr lang="en" sz="2100"/>
              <a:t>There were key issues identified with regards to access of financial information and trends</a:t>
            </a:r>
            <a:endParaRPr sz="2100"/>
          </a:p>
          <a:p>
            <a:pPr indent="-361950" lvl="0" marL="457200" rtl="0" algn="l">
              <a:lnSpc>
                <a:spcPct val="100000"/>
              </a:lnSpc>
              <a:spcBef>
                <a:spcPts val="600"/>
              </a:spcBef>
              <a:spcAft>
                <a:spcPts val="0"/>
              </a:spcAft>
              <a:buSzPts val="2100"/>
              <a:buChar char="▣"/>
            </a:pPr>
            <a:r>
              <a:rPr lang="en" sz="2100"/>
              <a:t>Clear desires to learn more earlier, have finances taught in school</a:t>
            </a:r>
            <a:endParaRPr sz="2100"/>
          </a:p>
          <a:p>
            <a:pPr indent="-361950" lvl="0" marL="457200" rtl="0" algn="l">
              <a:lnSpc>
                <a:spcPct val="100000"/>
              </a:lnSpc>
              <a:spcBef>
                <a:spcPts val="600"/>
              </a:spcBef>
              <a:spcAft>
                <a:spcPts val="0"/>
              </a:spcAft>
              <a:buSzPts val="2100"/>
              <a:buChar char="▣"/>
            </a:pPr>
            <a:r>
              <a:rPr lang="en" sz="2100"/>
              <a:t>Opportunity to tap into young people’s willingness to discuss finances with each other</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3"/>
          <p:cNvSpPr/>
          <p:nvPr/>
        </p:nvSpPr>
        <p:spPr>
          <a:xfrm>
            <a:off x="0" y="0"/>
            <a:ext cx="9144000" cy="196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3"/>
          <p:cNvSpPr txBox="1"/>
          <p:nvPr>
            <p:ph idx="4294967295" type="ctrTitle"/>
          </p:nvPr>
        </p:nvSpPr>
        <p:spPr>
          <a:xfrm>
            <a:off x="582500" y="1390256"/>
            <a:ext cx="67461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Montserrat"/>
              <a:buNone/>
            </a:pPr>
            <a:r>
              <a:rPr b="1" i="0" lang="en" sz="12000" u="none" cap="none" strike="noStrike">
                <a:solidFill>
                  <a:schemeClr val="accent1"/>
                </a:solidFill>
                <a:latin typeface="Montserrat"/>
                <a:ea typeface="Montserrat"/>
                <a:cs typeface="Montserrat"/>
                <a:sym typeface="Montserrat"/>
              </a:rPr>
              <a:t>Thanks!</a:t>
            </a:r>
            <a:endParaRPr b="1" i="0" sz="12000" u="none" cap="none" strike="noStrike">
              <a:solidFill>
                <a:schemeClr val="accent1"/>
              </a:solidFill>
              <a:latin typeface="Montserrat"/>
              <a:ea typeface="Montserrat"/>
              <a:cs typeface="Montserrat"/>
              <a:sym typeface="Montserrat"/>
            </a:endParaRPr>
          </a:p>
        </p:txBody>
      </p:sp>
      <p:sp>
        <p:nvSpPr>
          <p:cNvPr id="289" name="Google Shape;289;p23"/>
          <p:cNvSpPr txBox="1"/>
          <p:nvPr>
            <p:ph idx="4294967295" type="subTitle"/>
          </p:nvPr>
        </p:nvSpPr>
        <p:spPr>
          <a:xfrm>
            <a:off x="701982" y="2188411"/>
            <a:ext cx="5025300" cy="62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accent2"/>
              </a:buClr>
              <a:buSzPts val="2400"/>
              <a:buFont typeface="Montserrat"/>
              <a:buNone/>
            </a:pPr>
            <a:r>
              <a:rPr b="1" i="0" lang="en" sz="4000" u="none" cap="none" strike="noStrike">
                <a:solidFill>
                  <a:schemeClr val="dk1"/>
                </a:solidFill>
                <a:latin typeface="Montserrat"/>
                <a:ea typeface="Montserrat"/>
                <a:cs typeface="Montserrat"/>
                <a:sym typeface="Montserrat"/>
              </a:rPr>
              <a:t>Any questions?</a:t>
            </a:r>
            <a:endParaRPr b="1" i="0" sz="4000" u="none" cap="none" strike="noStrike">
              <a:solidFill>
                <a:schemeClr val="dk1"/>
              </a:solidFill>
              <a:latin typeface="Montserrat"/>
              <a:ea typeface="Montserrat"/>
              <a:cs typeface="Montserrat"/>
              <a:sym typeface="Montserrat"/>
            </a:endParaRPr>
          </a:p>
        </p:txBody>
      </p:sp>
      <p:sp>
        <p:nvSpPr>
          <p:cNvPr id="290" name="Google Shape;290;p23"/>
          <p:cNvSpPr txBox="1"/>
          <p:nvPr>
            <p:ph idx="4294967295" type="body"/>
          </p:nvPr>
        </p:nvSpPr>
        <p:spPr>
          <a:xfrm>
            <a:off x="701975" y="3449000"/>
            <a:ext cx="7366800" cy="141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t>Kaili Wang, George Younger, Robert Ross, Kiara Nirghin</a:t>
            </a:r>
            <a:endParaRPr sz="2000"/>
          </a:p>
        </p:txBody>
      </p:sp>
      <p:sp>
        <p:nvSpPr>
          <p:cNvPr id="291" name="Google Shape;291;p23"/>
          <p:cNvSpPr/>
          <p:nvPr/>
        </p:nvSpPr>
        <p:spPr>
          <a:xfrm>
            <a:off x="813273" y="3075198"/>
            <a:ext cx="1533600" cy="103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54F5B"/>
              </a:solidFill>
              <a:latin typeface="Arial"/>
              <a:ea typeface="Arial"/>
              <a:cs typeface="Arial"/>
              <a:sym typeface="Arial"/>
            </a:endParaRPr>
          </a:p>
        </p:txBody>
      </p:sp>
      <p:sp>
        <p:nvSpPr>
          <p:cNvPr id="292" name="Google Shape;292;p23"/>
          <p:cNvSpPr txBox="1"/>
          <p:nvPr>
            <p:ph idx="12" type="sldNum"/>
          </p:nvPr>
        </p:nvSpPr>
        <p:spPr>
          <a:xfrm>
            <a:off x="4297650" y="4777483"/>
            <a:ext cx="548700" cy="30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
          <p:cNvSpPr txBox="1"/>
          <p:nvPr>
            <p:ph type="title"/>
          </p:nvPr>
        </p:nvSpPr>
        <p:spPr>
          <a:xfrm>
            <a:off x="691200" y="579925"/>
            <a:ext cx="7761600" cy="49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4800"/>
              <a:t>Our Team</a:t>
            </a:r>
            <a:endParaRPr sz="4800"/>
          </a:p>
        </p:txBody>
      </p:sp>
      <p:sp>
        <p:nvSpPr>
          <p:cNvPr id="121" name="Google Shape;121;p2"/>
          <p:cNvSpPr txBox="1"/>
          <p:nvPr/>
        </p:nvSpPr>
        <p:spPr>
          <a:xfrm>
            <a:off x="425975" y="3179875"/>
            <a:ext cx="1872600" cy="165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1200"/>
              <a:buFont typeface="Arial"/>
              <a:buNone/>
            </a:pPr>
            <a:r>
              <a:rPr b="1" i="0" lang="en" sz="1200" u="none" cap="none" strike="noStrike">
                <a:solidFill>
                  <a:schemeClr val="accent1"/>
                </a:solidFill>
                <a:latin typeface="Montserrat"/>
                <a:ea typeface="Montserrat"/>
                <a:cs typeface="Montserrat"/>
                <a:sym typeface="Montserrat"/>
              </a:rPr>
              <a:t>Kaili Wang</a:t>
            </a:r>
            <a:endParaRPr b="0" i="0" sz="1200" u="none" cap="none" strike="noStrike">
              <a:solidFill>
                <a:schemeClr val="accent1"/>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rgbClr val="454F5B"/>
                </a:solidFill>
                <a:latin typeface="Montserrat"/>
                <a:ea typeface="Montserrat"/>
                <a:cs typeface="Montserrat"/>
                <a:sym typeface="Montserrat"/>
              </a:rPr>
              <a:t>Computer Science</a:t>
            </a:r>
            <a:endParaRPr b="0" i="0" sz="1100" u="none" cap="none" strike="noStrike">
              <a:solidFill>
                <a:srgbClr val="454F5B"/>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rgbClr val="454F5B"/>
                </a:solidFill>
                <a:latin typeface="Montserrat"/>
                <a:ea typeface="Montserrat"/>
                <a:cs typeface="Montserrat"/>
                <a:sym typeface="Montserrat"/>
              </a:rPr>
              <a:t>HCI Track</a:t>
            </a:r>
            <a:endParaRPr b="0" i="0" sz="1100" u="none" cap="none" strike="noStrike">
              <a:solidFill>
                <a:srgbClr val="454F5B"/>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rgbClr val="454F5B"/>
                </a:solidFill>
                <a:latin typeface="Montserrat"/>
                <a:ea typeface="Montserrat"/>
                <a:cs typeface="Montserrat"/>
                <a:sym typeface="Montserrat"/>
              </a:rPr>
              <a:t>B.S. ‘22</a:t>
            </a:r>
            <a:endParaRPr b="0" i="0" sz="1100" u="none" cap="none" strike="noStrike">
              <a:solidFill>
                <a:srgbClr val="454F5B"/>
              </a:solidFill>
              <a:latin typeface="Montserrat"/>
              <a:ea typeface="Montserrat"/>
              <a:cs typeface="Montserrat"/>
              <a:sym typeface="Montserrat"/>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454F5B"/>
              </a:solidFill>
              <a:latin typeface="Montserrat"/>
              <a:ea typeface="Montserrat"/>
              <a:cs typeface="Montserrat"/>
              <a:sym typeface="Montserrat"/>
            </a:endParaRPr>
          </a:p>
        </p:txBody>
      </p:sp>
      <p:sp>
        <p:nvSpPr>
          <p:cNvPr id="122" name="Google Shape;122;p2"/>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grpSp>
        <p:nvGrpSpPr>
          <p:cNvPr id="123" name="Google Shape;123;p2"/>
          <p:cNvGrpSpPr/>
          <p:nvPr/>
        </p:nvGrpSpPr>
        <p:grpSpPr>
          <a:xfrm>
            <a:off x="681589" y="1742041"/>
            <a:ext cx="1361385" cy="1319868"/>
            <a:chOff x="3782700" y="1538287"/>
            <a:chExt cx="1578600" cy="1578601"/>
          </a:xfrm>
        </p:grpSpPr>
        <p:sp>
          <p:nvSpPr>
            <p:cNvPr id="124" name="Google Shape;124;p2"/>
            <p:cNvSpPr/>
            <p:nvPr/>
          </p:nvSpPr>
          <p:spPr>
            <a:xfrm>
              <a:off x="37827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rot="-5400000">
              <a:off x="5001900" y="2757487"/>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rot="5400000">
              <a:off x="37827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rot="10800000">
              <a:off x="5001900" y="1538287"/>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 name="Google Shape;128;p2"/>
          <p:cNvGrpSpPr/>
          <p:nvPr/>
        </p:nvGrpSpPr>
        <p:grpSpPr>
          <a:xfrm>
            <a:off x="2922001" y="1742041"/>
            <a:ext cx="1361385" cy="1319868"/>
            <a:chOff x="3782700" y="1538287"/>
            <a:chExt cx="1578600" cy="1578601"/>
          </a:xfrm>
        </p:grpSpPr>
        <p:sp>
          <p:nvSpPr>
            <p:cNvPr id="129" name="Google Shape;129;p2"/>
            <p:cNvSpPr/>
            <p:nvPr/>
          </p:nvSpPr>
          <p:spPr>
            <a:xfrm>
              <a:off x="37827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rot="-5400000">
              <a:off x="5001900" y="2757487"/>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rot="5400000">
              <a:off x="37827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rot="10800000">
              <a:off x="5001900" y="1538287"/>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 name="Google Shape;133;p2"/>
          <p:cNvGrpSpPr/>
          <p:nvPr/>
        </p:nvGrpSpPr>
        <p:grpSpPr>
          <a:xfrm>
            <a:off x="4850401" y="1742041"/>
            <a:ext cx="1361385" cy="1319868"/>
            <a:chOff x="3782700" y="1538287"/>
            <a:chExt cx="1578600" cy="1578601"/>
          </a:xfrm>
        </p:grpSpPr>
        <p:sp>
          <p:nvSpPr>
            <p:cNvPr id="134" name="Google Shape;134;p2"/>
            <p:cNvSpPr/>
            <p:nvPr/>
          </p:nvSpPr>
          <p:spPr>
            <a:xfrm>
              <a:off x="37827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rot="-5400000">
              <a:off x="5001900" y="2757487"/>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rot="5400000">
              <a:off x="37827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rot="10800000">
              <a:off x="5001900" y="1538287"/>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 name="Google Shape;138;p2"/>
          <p:cNvGrpSpPr/>
          <p:nvPr/>
        </p:nvGrpSpPr>
        <p:grpSpPr>
          <a:xfrm>
            <a:off x="6912589" y="1742041"/>
            <a:ext cx="1361385" cy="1319868"/>
            <a:chOff x="3782700" y="1538287"/>
            <a:chExt cx="1578600" cy="1578601"/>
          </a:xfrm>
        </p:grpSpPr>
        <p:sp>
          <p:nvSpPr>
            <p:cNvPr id="139" name="Google Shape;139;p2"/>
            <p:cNvSpPr/>
            <p:nvPr/>
          </p:nvSpPr>
          <p:spPr>
            <a:xfrm>
              <a:off x="37827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rot="-5400000">
              <a:off x="5001900" y="2757487"/>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rot="5400000">
              <a:off x="37827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rot="10800000">
              <a:off x="5001900" y="1538287"/>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2"/>
          <p:cNvSpPr txBox="1"/>
          <p:nvPr/>
        </p:nvSpPr>
        <p:spPr>
          <a:xfrm>
            <a:off x="2619700" y="3179875"/>
            <a:ext cx="1872600" cy="165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1200"/>
              <a:buFont typeface="Arial"/>
              <a:buNone/>
            </a:pPr>
            <a:r>
              <a:rPr b="1" i="0" lang="en" sz="1200" u="none" cap="none" strike="noStrike">
                <a:solidFill>
                  <a:schemeClr val="accent1"/>
                </a:solidFill>
                <a:latin typeface="Montserrat"/>
                <a:ea typeface="Montserrat"/>
                <a:cs typeface="Montserrat"/>
                <a:sym typeface="Montserrat"/>
              </a:rPr>
              <a:t>Kiara Nirghin</a:t>
            </a:r>
            <a:endParaRPr b="0" i="0" sz="1200" u="none" cap="none" strike="noStrike">
              <a:solidFill>
                <a:schemeClr val="accent1"/>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rgbClr val="454F5B"/>
                </a:solidFill>
                <a:latin typeface="Montserrat"/>
                <a:ea typeface="Montserrat"/>
                <a:cs typeface="Montserrat"/>
                <a:sym typeface="Montserrat"/>
              </a:rPr>
              <a:t>Computer Science</a:t>
            </a:r>
            <a:endParaRPr b="0" i="0" sz="1100" u="none" cap="none" strike="noStrike">
              <a:solidFill>
                <a:srgbClr val="454F5B"/>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rgbClr val="454F5B"/>
                </a:solidFill>
                <a:latin typeface="Montserrat"/>
                <a:ea typeface="Montserrat"/>
                <a:cs typeface="Montserrat"/>
                <a:sym typeface="Montserrat"/>
              </a:rPr>
              <a:t>BioComp Track</a:t>
            </a:r>
            <a:endParaRPr b="0" i="0" sz="1100" u="none" cap="none" strike="noStrike">
              <a:solidFill>
                <a:srgbClr val="454F5B"/>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rgbClr val="454F5B"/>
                </a:solidFill>
                <a:latin typeface="Montserrat"/>
                <a:ea typeface="Montserrat"/>
                <a:cs typeface="Montserrat"/>
                <a:sym typeface="Montserrat"/>
              </a:rPr>
              <a:t>B.S. </a:t>
            </a:r>
            <a:r>
              <a:rPr b="0" i="0" lang="en" sz="1100" u="none" cap="none" strike="noStrike">
                <a:solidFill>
                  <a:schemeClr val="dk1"/>
                </a:solidFill>
                <a:latin typeface="Montserrat"/>
                <a:ea typeface="Montserrat"/>
                <a:cs typeface="Montserrat"/>
                <a:sym typeface="Montserrat"/>
              </a:rPr>
              <a:t>‘22</a:t>
            </a:r>
            <a:endParaRPr b="0" i="0" sz="1100" u="none" cap="none" strike="noStrike">
              <a:solidFill>
                <a:srgbClr val="454F5B"/>
              </a:solidFill>
              <a:latin typeface="Montserrat"/>
              <a:ea typeface="Montserrat"/>
              <a:cs typeface="Montserrat"/>
              <a:sym typeface="Montserrat"/>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454F5B"/>
              </a:solidFill>
              <a:latin typeface="Montserrat"/>
              <a:ea typeface="Montserrat"/>
              <a:cs typeface="Montserrat"/>
              <a:sym typeface="Montserrat"/>
            </a:endParaRPr>
          </a:p>
        </p:txBody>
      </p:sp>
      <p:sp>
        <p:nvSpPr>
          <p:cNvPr id="144" name="Google Shape;144;p2"/>
          <p:cNvSpPr txBox="1"/>
          <p:nvPr/>
        </p:nvSpPr>
        <p:spPr>
          <a:xfrm>
            <a:off x="4757175" y="3179875"/>
            <a:ext cx="1872600" cy="165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1200"/>
              <a:buFont typeface="Arial"/>
              <a:buNone/>
            </a:pPr>
            <a:r>
              <a:rPr b="1" i="0" lang="en" sz="1200" u="none" cap="none" strike="noStrike">
                <a:solidFill>
                  <a:schemeClr val="accent1"/>
                </a:solidFill>
                <a:latin typeface="Montserrat"/>
                <a:ea typeface="Montserrat"/>
                <a:cs typeface="Montserrat"/>
                <a:sym typeface="Montserrat"/>
              </a:rPr>
              <a:t>Robert Ross</a:t>
            </a:r>
            <a:endParaRPr b="0" i="0" sz="1200" u="none" cap="none" strike="noStrike">
              <a:solidFill>
                <a:schemeClr val="accent1"/>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Computer Science</a:t>
            </a:r>
            <a:endParaRPr b="0" i="0" sz="11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AI Track</a:t>
            </a:r>
            <a:endParaRPr b="0" i="0" sz="11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B.S. ‘21 M.S. ‘22</a:t>
            </a:r>
            <a:endParaRPr b="0" i="0" sz="11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pic>
        <p:nvPicPr>
          <p:cNvPr id="145" name="Google Shape;145;p2"/>
          <p:cNvPicPr preferRelativeResize="0"/>
          <p:nvPr/>
        </p:nvPicPr>
        <p:blipFill rotWithShape="1">
          <a:blip r:embed="rId3">
            <a:alphaModFix/>
          </a:blip>
          <a:srcRect b="46130" l="16411" r="45322" t="35504"/>
          <a:stretch/>
        </p:blipFill>
        <p:spPr>
          <a:xfrm>
            <a:off x="799775" y="1817425"/>
            <a:ext cx="1125000" cy="1169100"/>
          </a:xfrm>
          <a:prstGeom prst="rect">
            <a:avLst/>
          </a:prstGeom>
          <a:noFill/>
          <a:ln>
            <a:noFill/>
          </a:ln>
        </p:spPr>
      </p:pic>
      <p:sp>
        <p:nvSpPr>
          <p:cNvPr id="146" name="Google Shape;146;p2"/>
          <p:cNvSpPr txBox="1"/>
          <p:nvPr/>
        </p:nvSpPr>
        <p:spPr>
          <a:xfrm>
            <a:off x="6656975" y="3147425"/>
            <a:ext cx="1872600" cy="165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1200"/>
              <a:buFont typeface="Arial"/>
              <a:buNone/>
            </a:pPr>
            <a:r>
              <a:rPr b="1" i="0" lang="en" sz="1200" u="none" cap="none" strike="noStrike">
                <a:solidFill>
                  <a:schemeClr val="accent1"/>
                </a:solidFill>
                <a:latin typeface="Montserrat"/>
                <a:ea typeface="Montserrat"/>
                <a:cs typeface="Montserrat"/>
                <a:sym typeface="Montserrat"/>
              </a:rPr>
              <a:t>George Younger</a:t>
            </a:r>
            <a:endParaRPr b="0" i="0" sz="1200" u="none" cap="none" strike="noStrike">
              <a:solidFill>
                <a:schemeClr val="accent1"/>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rgbClr val="454F5B"/>
                </a:solidFill>
                <a:latin typeface="Montserrat"/>
                <a:ea typeface="Montserrat"/>
                <a:cs typeface="Montserrat"/>
                <a:sym typeface="Montserrat"/>
              </a:rPr>
              <a:t>Computer Science</a:t>
            </a:r>
            <a:endParaRPr b="0" i="0" sz="1100" u="none" cap="none" strike="noStrike">
              <a:solidFill>
                <a:srgbClr val="454F5B"/>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rgbClr val="454F5B"/>
                </a:solidFill>
                <a:latin typeface="Montserrat"/>
                <a:ea typeface="Montserrat"/>
                <a:cs typeface="Montserrat"/>
                <a:sym typeface="Montserrat"/>
              </a:rPr>
              <a:t>AI Track</a:t>
            </a:r>
            <a:endParaRPr b="0" i="0" sz="1100" u="none" cap="none" strike="noStrike">
              <a:solidFill>
                <a:srgbClr val="454F5B"/>
              </a:solidFill>
              <a:latin typeface="Montserrat"/>
              <a:ea typeface="Montserrat"/>
              <a:cs typeface="Montserrat"/>
              <a:sym typeface="Montserrat"/>
            </a:endParaRPr>
          </a:p>
          <a:p>
            <a:pPr indent="0" lvl="0" marL="0" marR="0" rtl="0" algn="ctr">
              <a:lnSpc>
                <a:spcPct val="100000"/>
              </a:lnSpc>
              <a:spcBef>
                <a:spcPts val="600"/>
              </a:spcBef>
              <a:spcAft>
                <a:spcPts val="0"/>
              </a:spcAft>
              <a:buClr>
                <a:schemeClr val="dk1"/>
              </a:buClr>
              <a:buSzPts val="1100"/>
              <a:buFont typeface="Arial"/>
              <a:buNone/>
            </a:pPr>
            <a:r>
              <a:rPr b="0" i="0" lang="en" sz="1100" u="none" cap="none" strike="noStrike">
                <a:solidFill>
                  <a:srgbClr val="454F5B"/>
                </a:solidFill>
                <a:latin typeface="Montserrat"/>
                <a:ea typeface="Montserrat"/>
                <a:cs typeface="Montserrat"/>
                <a:sym typeface="Montserrat"/>
              </a:rPr>
              <a:t>B.S. ‘20 M.S. ‘21</a:t>
            </a:r>
            <a:endParaRPr b="0" i="0" sz="1100" u="none" cap="none" strike="noStrike">
              <a:solidFill>
                <a:srgbClr val="454F5B"/>
              </a:solidFill>
              <a:latin typeface="Montserrat"/>
              <a:ea typeface="Montserrat"/>
              <a:cs typeface="Montserrat"/>
              <a:sym typeface="Montserrat"/>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454F5B"/>
              </a:solidFill>
              <a:latin typeface="Montserrat"/>
              <a:ea typeface="Montserrat"/>
              <a:cs typeface="Montserrat"/>
              <a:sym typeface="Montserrat"/>
            </a:endParaRPr>
          </a:p>
        </p:txBody>
      </p:sp>
      <p:pic>
        <p:nvPicPr>
          <p:cNvPr id="147" name="Google Shape;147;p2"/>
          <p:cNvPicPr preferRelativeResize="0"/>
          <p:nvPr/>
        </p:nvPicPr>
        <p:blipFill rotWithShape="1">
          <a:blip r:embed="rId4">
            <a:alphaModFix/>
          </a:blip>
          <a:srcRect b="4674" l="0" r="0" t="22735"/>
          <a:stretch/>
        </p:blipFill>
        <p:spPr>
          <a:xfrm>
            <a:off x="6989313" y="1817425"/>
            <a:ext cx="1207952" cy="1169099"/>
          </a:xfrm>
          <a:prstGeom prst="rect">
            <a:avLst/>
          </a:prstGeom>
          <a:noFill/>
          <a:ln>
            <a:noFill/>
          </a:ln>
        </p:spPr>
      </p:pic>
      <p:sp>
        <p:nvSpPr>
          <p:cNvPr id="148" name="Google Shape;148;p2"/>
          <p:cNvSpPr txBox="1"/>
          <p:nvPr>
            <p:ph type="title"/>
          </p:nvPr>
        </p:nvSpPr>
        <p:spPr>
          <a:xfrm>
            <a:off x="475075" y="4480138"/>
            <a:ext cx="7761600" cy="49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1800"/>
              <a:t>Problem Domain: </a:t>
            </a:r>
            <a:r>
              <a:rPr b="0" lang="en" sz="1800"/>
              <a:t>Financial Health and Literacy </a:t>
            </a:r>
            <a:r>
              <a:rPr lang="en" sz="1800"/>
              <a:t> </a:t>
            </a:r>
            <a:endParaRPr sz="1800"/>
          </a:p>
        </p:txBody>
      </p:sp>
      <p:pic>
        <p:nvPicPr>
          <p:cNvPr id="149" name="Google Shape;149;p2"/>
          <p:cNvPicPr preferRelativeResize="0"/>
          <p:nvPr/>
        </p:nvPicPr>
        <p:blipFill rotWithShape="1">
          <a:blip r:embed="rId5">
            <a:alphaModFix/>
          </a:blip>
          <a:srcRect b="13704" l="0" r="0" t="13704"/>
          <a:stretch/>
        </p:blipFill>
        <p:spPr>
          <a:xfrm>
            <a:off x="4927100" y="1817425"/>
            <a:ext cx="1207950" cy="1169101"/>
          </a:xfrm>
          <a:prstGeom prst="rect">
            <a:avLst/>
          </a:prstGeom>
          <a:noFill/>
          <a:ln>
            <a:noFill/>
          </a:ln>
        </p:spPr>
      </p:pic>
      <p:pic>
        <p:nvPicPr>
          <p:cNvPr id="150" name="Google Shape;150;p2"/>
          <p:cNvPicPr preferRelativeResize="0"/>
          <p:nvPr/>
        </p:nvPicPr>
        <p:blipFill rotWithShape="1">
          <a:blip r:embed="rId6">
            <a:alphaModFix/>
          </a:blip>
          <a:srcRect b="15062" l="1345" r="5890" t="8712"/>
          <a:stretch/>
        </p:blipFill>
        <p:spPr>
          <a:xfrm>
            <a:off x="2998713" y="1817425"/>
            <a:ext cx="1207950" cy="11691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
          <p:cNvSpPr txBox="1"/>
          <p:nvPr>
            <p:ph type="ctrTitle"/>
          </p:nvPr>
        </p:nvSpPr>
        <p:spPr>
          <a:xfrm>
            <a:off x="685800" y="2897794"/>
            <a:ext cx="4505400" cy="1432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000"/>
              <a:buNone/>
            </a:pPr>
            <a:r>
              <a:rPr lang="en" sz="9600">
                <a:solidFill>
                  <a:schemeClr val="accent2"/>
                </a:solidFill>
              </a:rPr>
              <a:t>1.</a:t>
            </a:r>
            <a:endParaRPr sz="9600">
              <a:solidFill>
                <a:schemeClr val="accent2"/>
              </a:solidFill>
            </a:endParaRPr>
          </a:p>
          <a:p>
            <a:pPr indent="0" lvl="0" marL="0" rtl="0" algn="r">
              <a:lnSpc>
                <a:spcPct val="100000"/>
              </a:lnSpc>
              <a:spcBef>
                <a:spcPts val="0"/>
              </a:spcBef>
              <a:spcAft>
                <a:spcPts val="0"/>
              </a:spcAft>
              <a:buSzPts val="4000"/>
              <a:buNone/>
            </a:pPr>
            <a:r>
              <a:rPr lang="en"/>
              <a:t>Needfinding Methodology</a:t>
            </a:r>
            <a:endParaRPr/>
          </a:p>
        </p:txBody>
      </p:sp>
      <p:sp>
        <p:nvSpPr>
          <p:cNvPr id="156" name="Google Shape;156;p4"/>
          <p:cNvSpPr txBox="1"/>
          <p:nvPr>
            <p:ph idx="1" type="subTitle"/>
          </p:nvPr>
        </p:nvSpPr>
        <p:spPr>
          <a:xfrm>
            <a:off x="6101100" y="2863389"/>
            <a:ext cx="2446500" cy="143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t/>
            </a:r>
            <a:endParaRPr sz="1800"/>
          </a:p>
          <a:p>
            <a:pPr indent="0" lvl="0" marL="0" rtl="0" algn="l">
              <a:lnSpc>
                <a:spcPct val="100000"/>
              </a:lnSpc>
              <a:spcBef>
                <a:spcPts val="0"/>
              </a:spcBef>
              <a:spcAft>
                <a:spcPts val="0"/>
              </a:spcAft>
              <a:buSzPts val="2200"/>
              <a:buNone/>
            </a:pPr>
            <a:r>
              <a:rPr lang="en" sz="1800"/>
              <a:t>A total of four different interviews</a:t>
            </a:r>
            <a:endParaRPr sz="1800"/>
          </a:p>
        </p:txBody>
      </p:sp>
      <p:sp>
        <p:nvSpPr>
          <p:cNvPr id="157" name="Google Shape;157;p4"/>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txBox="1"/>
          <p:nvPr>
            <p:ph type="title"/>
          </p:nvPr>
        </p:nvSpPr>
        <p:spPr>
          <a:xfrm>
            <a:off x="691200" y="152400"/>
            <a:ext cx="7761600" cy="9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Interview : Andrew  </a:t>
            </a:r>
            <a:endParaRPr/>
          </a:p>
        </p:txBody>
      </p:sp>
      <p:sp>
        <p:nvSpPr>
          <p:cNvPr id="163" name="Google Shape;163;p6"/>
          <p:cNvSpPr txBox="1"/>
          <p:nvPr>
            <p:ph idx="1" type="body"/>
          </p:nvPr>
        </p:nvSpPr>
        <p:spPr>
          <a:xfrm>
            <a:off x="691200" y="1511100"/>
            <a:ext cx="3897300" cy="35079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600"/>
              </a:spcBef>
              <a:spcAft>
                <a:spcPts val="0"/>
              </a:spcAft>
              <a:buSzPts val="1700"/>
              <a:buChar char="▣"/>
            </a:pPr>
            <a:r>
              <a:rPr b="1" lang="en" sz="1700"/>
              <a:t>PROFILE: </a:t>
            </a:r>
            <a:r>
              <a:rPr lang="en" sz="1700"/>
              <a:t>Leave of absence from Trinity University to pursue business </a:t>
            </a:r>
            <a:endParaRPr sz="1700"/>
          </a:p>
          <a:p>
            <a:pPr indent="-336550" lvl="0" marL="457200" rtl="0" algn="l">
              <a:lnSpc>
                <a:spcPct val="100000"/>
              </a:lnSpc>
              <a:spcBef>
                <a:spcPts val="600"/>
              </a:spcBef>
              <a:spcAft>
                <a:spcPts val="0"/>
              </a:spcAft>
              <a:buSzPts val="1700"/>
              <a:buChar char="▣"/>
            </a:pPr>
            <a:r>
              <a:rPr b="1" lang="en" sz="1700"/>
              <a:t>WHY: </a:t>
            </a:r>
            <a:r>
              <a:rPr lang="en" sz="1700"/>
              <a:t>Extreme user (entrepreneur, experiences w/ taxes and finance)</a:t>
            </a:r>
            <a:endParaRPr sz="1700"/>
          </a:p>
          <a:p>
            <a:pPr indent="-336550" lvl="0" marL="457200" rtl="0" algn="l">
              <a:lnSpc>
                <a:spcPct val="100000"/>
              </a:lnSpc>
              <a:spcBef>
                <a:spcPts val="600"/>
              </a:spcBef>
              <a:spcAft>
                <a:spcPts val="0"/>
              </a:spcAft>
              <a:buSzPts val="1700"/>
              <a:buChar char="▣"/>
            </a:pPr>
            <a:r>
              <a:rPr b="1" lang="en" sz="1700"/>
              <a:t>RECRUITED: </a:t>
            </a:r>
            <a:r>
              <a:rPr lang="en" sz="1700"/>
              <a:t>Roommate</a:t>
            </a:r>
            <a:endParaRPr sz="1700"/>
          </a:p>
          <a:p>
            <a:pPr indent="-336550" lvl="0" marL="457200" rtl="0" algn="l">
              <a:lnSpc>
                <a:spcPct val="100000"/>
              </a:lnSpc>
              <a:spcBef>
                <a:spcPts val="0"/>
              </a:spcBef>
              <a:spcAft>
                <a:spcPts val="0"/>
              </a:spcAft>
              <a:buSzPts val="1700"/>
              <a:buChar char="▣"/>
            </a:pPr>
            <a:r>
              <a:rPr b="1" lang="en" sz="1700"/>
              <a:t>WHERE: </a:t>
            </a:r>
            <a:r>
              <a:rPr lang="en" sz="1700"/>
              <a:t>Kitchen during dinner</a:t>
            </a:r>
            <a:endParaRPr sz="1700"/>
          </a:p>
          <a:p>
            <a:pPr indent="0" lvl="0" marL="0" rtl="0" algn="l">
              <a:lnSpc>
                <a:spcPct val="100000"/>
              </a:lnSpc>
              <a:spcBef>
                <a:spcPts val="600"/>
              </a:spcBef>
              <a:spcAft>
                <a:spcPts val="0"/>
              </a:spcAft>
              <a:buSzPts val="2400"/>
              <a:buNone/>
            </a:pPr>
            <a:r>
              <a:t/>
            </a:r>
            <a:endParaRPr/>
          </a:p>
          <a:p>
            <a:pPr indent="0" lvl="0" marL="0" rtl="0" algn="l">
              <a:lnSpc>
                <a:spcPct val="100000"/>
              </a:lnSpc>
              <a:spcBef>
                <a:spcPts val="600"/>
              </a:spcBef>
              <a:spcAft>
                <a:spcPts val="0"/>
              </a:spcAft>
              <a:buSzPts val="2400"/>
              <a:buNone/>
            </a:pPr>
            <a:r>
              <a:t/>
            </a:r>
            <a:endParaRPr/>
          </a:p>
        </p:txBody>
      </p:sp>
      <p:sp>
        <p:nvSpPr>
          <p:cNvPr id="164" name="Google Shape;164;p6"/>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65" name="Google Shape;165;p6"/>
          <p:cNvSpPr txBox="1"/>
          <p:nvPr/>
        </p:nvSpPr>
        <p:spPr>
          <a:xfrm>
            <a:off x="4803625" y="1511100"/>
            <a:ext cx="3942600" cy="3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Montserrat"/>
                <a:ea typeface="Montserrat"/>
                <a:cs typeface="Montserrat"/>
                <a:sym typeface="Montserrat"/>
              </a:rPr>
              <a:t>QUESTIONS:</a:t>
            </a:r>
            <a:endParaRPr b="1" i="0" sz="1700" u="none" cap="none" strike="noStrike">
              <a:solidFill>
                <a:schemeClr val="dk1"/>
              </a:solidFill>
              <a:latin typeface="Montserrat"/>
              <a:ea typeface="Montserrat"/>
              <a:cs typeface="Montserrat"/>
              <a:sym typeface="Montserrat"/>
            </a:endParaRPr>
          </a:p>
          <a:p>
            <a:pPr indent="-336550" lvl="0" marL="457200" marR="0" rtl="0" algn="l">
              <a:lnSpc>
                <a:spcPct val="100000"/>
              </a:lnSpc>
              <a:spcBef>
                <a:spcPts val="1000"/>
              </a:spcBef>
              <a:spcAft>
                <a:spcPts val="0"/>
              </a:spcAft>
              <a:buClr>
                <a:schemeClr val="dk1"/>
              </a:buClr>
              <a:buSzPts val="1700"/>
              <a:buFont typeface="Montserrat"/>
              <a:buChar char="-"/>
            </a:pPr>
            <a:r>
              <a:rPr b="0" i="0" lang="en" sz="1700" u="none" cap="none" strike="noStrike">
                <a:solidFill>
                  <a:schemeClr val="dk1"/>
                </a:solidFill>
                <a:latin typeface="Montserrat"/>
                <a:ea typeface="Montserrat"/>
                <a:cs typeface="Montserrat"/>
                <a:sym typeface="Montserrat"/>
              </a:rPr>
              <a:t>How did you learn about finance (personal and enterprise)?</a:t>
            </a:r>
            <a:endParaRPr b="0" i="0" sz="1700" u="none" cap="none" strike="noStrike">
              <a:solidFill>
                <a:schemeClr val="dk1"/>
              </a:solidFill>
              <a:latin typeface="Montserrat"/>
              <a:ea typeface="Montserrat"/>
              <a:cs typeface="Montserrat"/>
              <a:sym typeface="Montserrat"/>
            </a:endParaRPr>
          </a:p>
          <a:p>
            <a:pPr indent="-336550" lvl="0" marL="457200" marR="0" rtl="0" algn="l">
              <a:lnSpc>
                <a:spcPct val="100000"/>
              </a:lnSpc>
              <a:spcBef>
                <a:spcPts val="1000"/>
              </a:spcBef>
              <a:spcAft>
                <a:spcPts val="0"/>
              </a:spcAft>
              <a:buClr>
                <a:schemeClr val="dk1"/>
              </a:buClr>
              <a:buSzPts val="1700"/>
              <a:buFont typeface="Montserrat"/>
              <a:buChar char="-"/>
            </a:pPr>
            <a:r>
              <a:rPr b="0" i="0" lang="en" sz="1700" u="none" cap="none" strike="noStrike">
                <a:solidFill>
                  <a:schemeClr val="dk1"/>
                </a:solidFill>
                <a:latin typeface="Montserrat"/>
                <a:ea typeface="Montserrat"/>
                <a:cs typeface="Montserrat"/>
                <a:sym typeface="Montserrat"/>
              </a:rPr>
              <a:t>Tools used for business (pros and cons)</a:t>
            </a:r>
            <a:endParaRPr b="0" i="0" sz="1700" u="none" cap="none" strike="noStrike">
              <a:solidFill>
                <a:schemeClr val="dk1"/>
              </a:solidFill>
              <a:latin typeface="Montserrat"/>
              <a:ea typeface="Montserrat"/>
              <a:cs typeface="Montserrat"/>
              <a:sym typeface="Montserrat"/>
            </a:endParaRPr>
          </a:p>
          <a:p>
            <a:pPr indent="-336550" lvl="0" marL="457200" marR="0" rtl="0" algn="l">
              <a:lnSpc>
                <a:spcPct val="100000"/>
              </a:lnSpc>
              <a:spcBef>
                <a:spcPts val="1000"/>
              </a:spcBef>
              <a:spcAft>
                <a:spcPts val="1000"/>
              </a:spcAft>
              <a:buClr>
                <a:schemeClr val="dk1"/>
              </a:buClr>
              <a:buSzPts val="1700"/>
              <a:buFont typeface="Montserrat"/>
              <a:buChar char="-"/>
            </a:pPr>
            <a:r>
              <a:rPr b="0" i="0" lang="en" sz="1700" u="none" cap="none" strike="noStrike">
                <a:solidFill>
                  <a:schemeClr val="dk1"/>
                </a:solidFill>
                <a:latin typeface="Montserrat"/>
                <a:ea typeface="Montserrat"/>
                <a:cs typeface="Montserrat"/>
                <a:sym typeface="Montserrat"/>
              </a:rPr>
              <a:t>Spending patterns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b77b92172c_1_0"/>
          <p:cNvSpPr txBox="1"/>
          <p:nvPr>
            <p:ph type="title"/>
          </p:nvPr>
        </p:nvSpPr>
        <p:spPr>
          <a:xfrm>
            <a:off x="691200" y="152400"/>
            <a:ext cx="7761600" cy="9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Interview : Eleonor </a:t>
            </a:r>
            <a:endParaRPr/>
          </a:p>
        </p:txBody>
      </p:sp>
      <p:sp>
        <p:nvSpPr>
          <p:cNvPr id="171" name="Google Shape;171;gb77b92172c_1_0"/>
          <p:cNvSpPr txBox="1"/>
          <p:nvPr>
            <p:ph idx="1" type="body"/>
          </p:nvPr>
        </p:nvSpPr>
        <p:spPr>
          <a:xfrm>
            <a:off x="691200" y="1511100"/>
            <a:ext cx="3855600" cy="28689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600"/>
              </a:spcBef>
              <a:spcAft>
                <a:spcPts val="0"/>
              </a:spcAft>
              <a:buSzPts val="1700"/>
              <a:buChar char="▣"/>
            </a:pPr>
            <a:r>
              <a:rPr b="1" lang="en" sz="1700"/>
              <a:t>PROFILE: </a:t>
            </a:r>
            <a:r>
              <a:rPr lang="en" sz="1700"/>
              <a:t>Rower and junior at Clemson University</a:t>
            </a:r>
            <a:endParaRPr sz="1700"/>
          </a:p>
          <a:p>
            <a:pPr indent="-336550" lvl="0" marL="457200" rtl="0" algn="l">
              <a:lnSpc>
                <a:spcPct val="100000"/>
              </a:lnSpc>
              <a:spcBef>
                <a:spcPts val="1000"/>
              </a:spcBef>
              <a:spcAft>
                <a:spcPts val="0"/>
              </a:spcAft>
              <a:buSzPts val="1700"/>
              <a:buChar char="▣"/>
            </a:pPr>
            <a:r>
              <a:rPr b="1" lang="en" sz="1700"/>
              <a:t>WHY: </a:t>
            </a:r>
            <a:r>
              <a:rPr lang="en" sz="1700"/>
              <a:t>No previously shown interest in personal finance, but is close to starting a full-time job</a:t>
            </a:r>
            <a:endParaRPr sz="1700"/>
          </a:p>
          <a:p>
            <a:pPr indent="-336550" lvl="0" marL="457200" rtl="0" algn="l">
              <a:lnSpc>
                <a:spcPct val="100000"/>
              </a:lnSpc>
              <a:spcBef>
                <a:spcPts val="1000"/>
              </a:spcBef>
              <a:spcAft>
                <a:spcPts val="0"/>
              </a:spcAft>
              <a:buSzPts val="1700"/>
              <a:buChar char="▣"/>
            </a:pPr>
            <a:r>
              <a:rPr b="1" lang="en" sz="1700"/>
              <a:t>WHERE:</a:t>
            </a:r>
            <a:r>
              <a:rPr lang="en" sz="1700"/>
              <a:t> Zoom (in her house)</a:t>
            </a:r>
            <a:endParaRPr sz="1700"/>
          </a:p>
          <a:p>
            <a:pPr indent="-336550" lvl="0" marL="457200" rtl="0" algn="l">
              <a:lnSpc>
                <a:spcPct val="100000"/>
              </a:lnSpc>
              <a:spcBef>
                <a:spcPts val="1000"/>
              </a:spcBef>
              <a:spcAft>
                <a:spcPts val="0"/>
              </a:spcAft>
              <a:buSzPts val="1700"/>
              <a:buChar char="▣"/>
            </a:pPr>
            <a:r>
              <a:rPr b="1" lang="en" sz="1700"/>
              <a:t>RECRUITED:</a:t>
            </a:r>
            <a:r>
              <a:rPr lang="en" sz="1700"/>
              <a:t> high school classmate </a:t>
            </a:r>
            <a:endParaRPr sz="1700"/>
          </a:p>
          <a:p>
            <a:pPr indent="0" lvl="0" marL="0" rtl="0" algn="l">
              <a:lnSpc>
                <a:spcPct val="100000"/>
              </a:lnSpc>
              <a:spcBef>
                <a:spcPts val="1000"/>
              </a:spcBef>
              <a:spcAft>
                <a:spcPts val="0"/>
              </a:spcAft>
              <a:buSzPts val="2400"/>
              <a:buNone/>
            </a:pPr>
            <a:r>
              <a:t/>
            </a:r>
            <a:endParaRPr sz="1700"/>
          </a:p>
        </p:txBody>
      </p:sp>
      <p:sp>
        <p:nvSpPr>
          <p:cNvPr id="172" name="Google Shape;172;gb77b92172c_1_0"/>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73" name="Google Shape;173;gb77b92172c_1_0"/>
          <p:cNvSpPr txBox="1"/>
          <p:nvPr>
            <p:ph idx="1" type="body"/>
          </p:nvPr>
        </p:nvSpPr>
        <p:spPr>
          <a:xfrm>
            <a:off x="4793425" y="1505463"/>
            <a:ext cx="3855600" cy="28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b="1" lang="en" sz="1700"/>
              <a:t>QUESTIONS:</a:t>
            </a:r>
            <a:endParaRPr b="1" sz="1700"/>
          </a:p>
          <a:p>
            <a:pPr indent="-336550" lvl="0" marL="457200" rtl="0" algn="l">
              <a:lnSpc>
                <a:spcPct val="100000"/>
              </a:lnSpc>
              <a:spcBef>
                <a:spcPts val="600"/>
              </a:spcBef>
              <a:spcAft>
                <a:spcPts val="0"/>
              </a:spcAft>
              <a:buSzPts val="1700"/>
              <a:buChar char="-"/>
            </a:pPr>
            <a:r>
              <a:rPr lang="en" sz="1700"/>
              <a:t>Tell me about a time you were proud of or regretted a financial decision.</a:t>
            </a:r>
            <a:endParaRPr sz="1700"/>
          </a:p>
          <a:p>
            <a:pPr indent="-336550" lvl="0" marL="457200" rtl="0" algn="l">
              <a:lnSpc>
                <a:spcPct val="100000"/>
              </a:lnSpc>
              <a:spcBef>
                <a:spcPts val="1000"/>
              </a:spcBef>
              <a:spcAft>
                <a:spcPts val="0"/>
              </a:spcAft>
              <a:buSzPts val="1700"/>
              <a:buChar char="-"/>
            </a:pPr>
            <a:r>
              <a:rPr lang="en" sz="1700"/>
              <a:t>Where do you learn about personal finance?</a:t>
            </a:r>
            <a:endParaRPr sz="1700"/>
          </a:p>
          <a:p>
            <a:pPr indent="-336550" lvl="0" marL="457200" rtl="0" algn="l">
              <a:lnSpc>
                <a:spcPct val="100000"/>
              </a:lnSpc>
              <a:spcBef>
                <a:spcPts val="1000"/>
              </a:spcBef>
              <a:spcAft>
                <a:spcPts val="1000"/>
              </a:spcAft>
              <a:buSzPts val="1700"/>
              <a:buChar char="-"/>
            </a:pPr>
            <a:r>
              <a:rPr lang="en" sz="1700"/>
              <a:t>What got you recently more interested in personal finance?</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b77b92172c_4_0"/>
          <p:cNvSpPr txBox="1"/>
          <p:nvPr>
            <p:ph type="title"/>
          </p:nvPr>
        </p:nvSpPr>
        <p:spPr>
          <a:xfrm>
            <a:off x="691200" y="152400"/>
            <a:ext cx="7761600" cy="9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Interview : Will </a:t>
            </a:r>
            <a:endParaRPr/>
          </a:p>
        </p:txBody>
      </p:sp>
      <p:sp>
        <p:nvSpPr>
          <p:cNvPr id="179" name="Google Shape;179;gb77b92172c_4_0"/>
          <p:cNvSpPr txBox="1"/>
          <p:nvPr>
            <p:ph idx="1" type="body"/>
          </p:nvPr>
        </p:nvSpPr>
        <p:spPr>
          <a:xfrm>
            <a:off x="691200" y="1511100"/>
            <a:ext cx="3855600" cy="28689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600"/>
              </a:spcBef>
              <a:spcAft>
                <a:spcPts val="0"/>
              </a:spcAft>
              <a:buSzPts val="1700"/>
              <a:buChar char="▣"/>
            </a:pPr>
            <a:r>
              <a:rPr b="1" lang="en" sz="1700"/>
              <a:t>PROFILE: </a:t>
            </a:r>
            <a:r>
              <a:rPr lang="en" sz="1700"/>
              <a:t>Senior at Georgia Tech studying Computer Science</a:t>
            </a:r>
            <a:endParaRPr sz="1700"/>
          </a:p>
          <a:p>
            <a:pPr indent="-336550" lvl="0" marL="457200" rtl="0" algn="l">
              <a:lnSpc>
                <a:spcPct val="100000"/>
              </a:lnSpc>
              <a:spcBef>
                <a:spcPts val="600"/>
              </a:spcBef>
              <a:spcAft>
                <a:spcPts val="0"/>
              </a:spcAft>
              <a:buSzPts val="1700"/>
              <a:buChar char="▣"/>
            </a:pPr>
            <a:r>
              <a:rPr b="1" lang="en" sz="1700"/>
              <a:t>WHY: </a:t>
            </a:r>
            <a:r>
              <a:rPr lang="en" sz="1700"/>
              <a:t>Least knowledge of personal finance, but had shown interest</a:t>
            </a:r>
            <a:endParaRPr sz="1700"/>
          </a:p>
          <a:p>
            <a:pPr indent="-336550" lvl="0" marL="457200" rtl="0" algn="l">
              <a:lnSpc>
                <a:spcPct val="100000"/>
              </a:lnSpc>
              <a:spcBef>
                <a:spcPts val="0"/>
              </a:spcBef>
              <a:spcAft>
                <a:spcPts val="0"/>
              </a:spcAft>
              <a:buSzPts val="1700"/>
              <a:buChar char="▣"/>
            </a:pPr>
            <a:r>
              <a:rPr b="1" lang="en" sz="1700"/>
              <a:t>WHERE:</a:t>
            </a:r>
            <a:r>
              <a:rPr lang="en" sz="1700"/>
              <a:t> Zoom</a:t>
            </a:r>
            <a:endParaRPr sz="1700"/>
          </a:p>
          <a:p>
            <a:pPr indent="-336550" lvl="0" marL="457200" rtl="0" algn="l">
              <a:lnSpc>
                <a:spcPct val="100000"/>
              </a:lnSpc>
              <a:spcBef>
                <a:spcPts val="0"/>
              </a:spcBef>
              <a:spcAft>
                <a:spcPts val="0"/>
              </a:spcAft>
              <a:buSzPts val="1700"/>
              <a:buChar char="▣"/>
            </a:pPr>
            <a:r>
              <a:rPr b="1" lang="en" sz="1700"/>
              <a:t>RECRUITED:</a:t>
            </a:r>
            <a:r>
              <a:rPr lang="en" sz="1700"/>
              <a:t> High school classmate </a:t>
            </a:r>
            <a:endParaRPr sz="1700"/>
          </a:p>
          <a:p>
            <a:pPr indent="0" lvl="0" marL="0" rtl="0" algn="l">
              <a:lnSpc>
                <a:spcPct val="100000"/>
              </a:lnSpc>
              <a:spcBef>
                <a:spcPts val="600"/>
              </a:spcBef>
              <a:spcAft>
                <a:spcPts val="0"/>
              </a:spcAft>
              <a:buSzPts val="2400"/>
              <a:buNone/>
            </a:pPr>
            <a:r>
              <a:t/>
            </a:r>
            <a:endParaRPr sz="1700"/>
          </a:p>
        </p:txBody>
      </p:sp>
      <p:sp>
        <p:nvSpPr>
          <p:cNvPr id="180" name="Google Shape;180;gb77b92172c_4_0"/>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81" name="Google Shape;181;gb77b92172c_4_0"/>
          <p:cNvSpPr txBox="1"/>
          <p:nvPr>
            <p:ph idx="1" type="body"/>
          </p:nvPr>
        </p:nvSpPr>
        <p:spPr>
          <a:xfrm>
            <a:off x="4793425" y="1505463"/>
            <a:ext cx="3855600" cy="28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b="1" lang="en" sz="1700"/>
              <a:t>QUESTIONS:</a:t>
            </a:r>
            <a:endParaRPr b="1" sz="1700"/>
          </a:p>
          <a:p>
            <a:pPr indent="-336550" lvl="0" marL="457200" rtl="0" algn="l">
              <a:lnSpc>
                <a:spcPct val="100000"/>
              </a:lnSpc>
              <a:spcBef>
                <a:spcPts val="0"/>
              </a:spcBef>
              <a:spcAft>
                <a:spcPts val="0"/>
              </a:spcAft>
              <a:buSzPts val="1700"/>
              <a:buChar char="-"/>
            </a:pPr>
            <a:r>
              <a:rPr lang="en" sz="1700"/>
              <a:t>Are you concerned about the data shared with financial applications?</a:t>
            </a:r>
            <a:endParaRPr sz="1700"/>
          </a:p>
          <a:p>
            <a:pPr indent="-342900" lvl="0" marL="457200" rtl="0" algn="l">
              <a:lnSpc>
                <a:spcPct val="100000"/>
              </a:lnSpc>
              <a:spcBef>
                <a:spcPts val="1000"/>
              </a:spcBef>
              <a:spcAft>
                <a:spcPts val="0"/>
              </a:spcAft>
              <a:buSzPts val="1800"/>
              <a:buChar char="-"/>
            </a:pPr>
            <a:r>
              <a:rPr lang="en" sz="1700"/>
              <a:t>Why did you choose your financial applications?</a:t>
            </a:r>
            <a:endParaRPr sz="1700"/>
          </a:p>
          <a:p>
            <a:pPr indent="-336550" lvl="0" marL="457200" rtl="0" algn="l">
              <a:lnSpc>
                <a:spcPct val="100000"/>
              </a:lnSpc>
              <a:spcBef>
                <a:spcPts val="1000"/>
              </a:spcBef>
              <a:spcAft>
                <a:spcPts val="1000"/>
              </a:spcAft>
              <a:buSzPts val="1700"/>
              <a:buChar char="-"/>
            </a:pPr>
            <a:r>
              <a:rPr lang="en" sz="1700"/>
              <a:t>Where do you learn about finance and who do you talk to?</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b77b92172c_1_225"/>
          <p:cNvSpPr txBox="1"/>
          <p:nvPr>
            <p:ph type="title"/>
          </p:nvPr>
        </p:nvSpPr>
        <p:spPr>
          <a:xfrm>
            <a:off x="691200" y="152400"/>
            <a:ext cx="7761600" cy="96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Interview : Kaiulani (Kai)</a:t>
            </a:r>
            <a:endParaRPr/>
          </a:p>
        </p:txBody>
      </p:sp>
      <p:sp>
        <p:nvSpPr>
          <p:cNvPr id="187" name="Google Shape;187;gb77b92172c_1_225"/>
          <p:cNvSpPr txBox="1"/>
          <p:nvPr>
            <p:ph idx="1" type="body"/>
          </p:nvPr>
        </p:nvSpPr>
        <p:spPr>
          <a:xfrm>
            <a:off x="691200" y="1511100"/>
            <a:ext cx="3855600" cy="28689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600"/>
              </a:spcBef>
              <a:spcAft>
                <a:spcPts val="0"/>
              </a:spcAft>
              <a:buSzPts val="1700"/>
              <a:buChar char="▣"/>
            </a:pPr>
            <a:r>
              <a:rPr b="1" lang="en" sz="1700"/>
              <a:t>PROFILE: </a:t>
            </a:r>
            <a:r>
              <a:rPr lang="en" sz="1700"/>
              <a:t>Highschool graduate, has not attended college</a:t>
            </a:r>
            <a:endParaRPr sz="1700"/>
          </a:p>
          <a:p>
            <a:pPr indent="-336550" lvl="0" marL="457200" rtl="0" algn="l">
              <a:lnSpc>
                <a:spcPct val="100000"/>
              </a:lnSpc>
              <a:spcBef>
                <a:spcPts val="600"/>
              </a:spcBef>
              <a:spcAft>
                <a:spcPts val="0"/>
              </a:spcAft>
              <a:buSzPts val="1700"/>
              <a:buChar char="▣"/>
            </a:pPr>
            <a:r>
              <a:rPr b="1" lang="en" sz="1700"/>
              <a:t>WHY: </a:t>
            </a:r>
            <a:r>
              <a:rPr lang="en" sz="1700"/>
              <a:t>Has not attended college, self-taught, financially supported by parents</a:t>
            </a:r>
            <a:endParaRPr sz="1700"/>
          </a:p>
          <a:p>
            <a:pPr indent="-336550" lvl="0" marL="457200" rtl="0" algn="l">
              <a:lnSpc>
                <a:spcPct val="100000"/>
              </a:lnSpc>
              <a:spcBef>
                <a:spcPts val="0"/>
              </a:spcBef>
              <a:spcAft>
                <a:spcPts val="0"/>
              </a:spcAft>
              <a:buSzPts val="1700"/>
              <a:buChar char="▣"/>
            </a:pPr>
            <a:r>
              <a:rPr b="1" lang="en" sz="1700"/>
              <a:t>WHERE:</a:t>
            </a:r>
            <a:r>
              <a:rPr lang="en" sz="1700"/>
              <a:t> Zoom (in her house)</a:t>
            </a:r>
            <a:endParaRPr sz="1700"/>
          </a:p>
          <a:p>
            <a:pPr indent="-336550" lvl="0" marL="457200" rtl="0" algn="l">
              <a:lnSpc>
                <a:spcPct val="100000"/>
              </a:lnSpc>
              <a:spcBef>
                <a:spcPts val="0"/>
              </a:spcBef>
              <a:spcAft>
                <a:spcPts val="0"/>
              </a:spcAft>
              <a:buSzPts val="1700"/>
              <a:buChar char="▣"/>
            </a:pPr>
            <a:r>
              <a:rPr b="1" lang="en" sz="1700"/>
              <a:t>RECRUITED:</a:t>
            </a:r>
            <a:r>
              <a:rPr lang="en" sz="1700"/>
              <a:t> friend of a friend</a:t>
            </a:r>
            <a:endParaRPr sz="1700"/>
          </a:p>
          <a:p>
            <a:pPr indent="0" lvl="0" marL="0" rtl="0" algn="l">
              <a:lnSpc>
                <a:spcPct val="100000"/>
              </a:lnSpc>
              <a:spcBef>
                <a:spcPts val="600"/>
              </a:spcBef>
              <a:spcAft>
                <a:spcPts val="0"/>
              </a:spcAft>
              <a:buSzPts val="2400"/>
              <a:buNone/>
            </a:pPr>
            <a:r>
              <a:t/>
            </a:r>
            <a:endParaRPr sz="1700"/>
          </a:p>
        </p:txBody>
      </p:sp>
      <p:sp>
        <p:nvSpPr>
          <p:cNvPr id="188" name="Google Shape;188;gb77b92172c_1_225"/>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89" name="Google Shape;189;gb77b92172c_1_225"/>
          <p:cNvSpPr txBox="1"/>
          <p:nvPr>
            <p:ph idx="1" type="body"/>
          </p:nvPr>
        </p:nvSpPr>
        <p:spPr>
          <a:xfrm>
            <a:off x="4793425" y="1505463"/>
            <a:ext cx="3855600" cy="28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b="1" lang="en" sz="1700"/>
              <a:t>QUESTIONS</a:t>
            </a:r>
            <a:endParaRPr b="1" sz="1700"/>
          </a:p>
          <a:p>
            <a:pPr indent="-336550" lvl="0" marL="457200" rtl="0" algn="l">
              <a:lnSpc>
                <a:spcPct val="100000"/>
              </a:lnSpc>
              <a:spcBef>
                <a:spcPts val="600"/>
              </a:spcBef>
              <a:spcAft>
                <a:spcPts val="0"/>
              </a:spcAft>
              <a:buSzPts val="1700"/>
              <a:buChar char="-"/>
            </a:pPr>
            <a:r>
              <a:rPr lang="en" sz="1700"/>
              <a:t>What has been your experience with personal finance with your parents? </a:t>
            </a:r>
            <a:endParaRPr sz="1700"/>
          </a:p>
          <a:p>
            <a:pPr indent="-336550" lvl="0" marL="457200" rtl="0" algn="l">
              <a:lnSpc>
                <a:spcPct val="100000"/>
              </a:lnSpc>
              <a:spcBef>
                <a:spcPts val="1000"/>
              </a:spcBef>
              <a:spcAft>
                <a:spcPts val="0"/>
              </a:spcAft>
              <a:buSzPts val="1700"/>
              <a:buChar char="-"/>
            </a:pPr>
            <a:r>
              <a:rPr lang="en" sz="1700"/>
              <a:t>How do you and your friends perceive financial technology?</a:t>
            </a:r>
            <a:endParaRPr sz="1700"/>
          </a:p>
          <a:p>
            <a:pPr indent="-336550" lvl="0" marL="457200" rtl="0" algn="l">
              <a:lnSpc>
                <a:spcPct val="100000"/>
              </a:lnSpc>
              <a:spcBef>
                <a:spcPts val="1000"/>
              </a:spcBef>
              <a:spcAft>
                <a:spcPts val="0"/>
              </a:spcAft>
              <a:buSzPts val="1700"/>
              <a:buChar char="-"/>
            </a:pPr>
            <a:r>
              <a:rPr lang="en" sz="1700"/>
              <a:t>Are there any new financial trends that you think younger people are joining?</a:t>
            </a:r>
            <a:endParaRPr b="1" sz="1700"/>
          </a:p>
          <a:p>
            <a:pPr indent="0" lvl="0" marL="457200" rtl="0" algn="l">
              <a:lnSpc>
                <a:spcPct val="100000"/>
              </a:lnSpc>
              <a:spcBef>
                <a:spcPts val="0"/>
              </a:spcBef>
              <a:spcAft>
                <a:spcPts val="0"/>
              </a:spcAft>
              <a:buSzPts val="2400"/>
              <a:buNone/>
            </a:pPr>
            <a:r>
              <a:t/>
            </a:r>
            <a:endParaRPr sz="1700"/>
          </a:p>
          <a:p>
            <a:pPr indent="0" lvl="0" marL="0" rtl="0" algn="l">
              <a:lnSpc>
                <a:spcPct val="100000"/>
              </a:lnSpc>
              <a:spcBef>
                <a:spcPts val="600"/>
              </a:spcBef>
              <a:spcAft>
                <a:spcPts val="0"/>
              </a:spcAft>
              <a:buSzPts val="2400"/>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b77b92172c_1_18"/>
          <p:cNvSpPr txBox="1"/>
          <p:nvPr>
            <p:ph type="ctrTitle"/>
          </p:nvPr>
        </p:nvSpPr>
        <p:spPr>
          <a:xfrm>
            <a:off x="685800" y="2897794"/>
            <a:ext cx="4505400" cy="1432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000"/>
              <a:buNone/>
            </a:pPr>
            <a:r>
              <a:rPr lang="en" sz="9600">
                <a:solidFill>
                  <a:schemeClr val="accent2"/>
                </a:solidFill>
              </a:rPr>
              <a:t>2.</a:t>
            </a:r>
            <a:endParaRPr sz="9600">
              <a:solidFill>
                <a:schemeClr val="accent2"/>
              </a:solidFill>
            </a:endParaRPr>
          </a:p>
          <a:p>
            <a:pPr indent="0" lvl="0" marL="0" rtl="0" algn="r">
              <a:lnSpc>
                <a:spcPct val="100000"/>
              </a:lnSpc>
              <a:spcBef>
                <a:spcPts val="0"/>
              </a:spcBef>
              <a:spcAft>
                <a:spcPts val="0"/>
              </a:spcAft>
              <a:buSzPts val="4000"/>
              <a:buNone/>
            </a:pPr>
            <a:r>
              <a:rPr lang="en"/>
              <a:t>Interview Results</a:t>
            </a:r>
            <a:endParaRPr/>
          </a:p>
        </p:txBody>
      </p:sp>
      <p:sp>
        <p:nvSpPr>
          <p:cNvPr id="195" name="Google Shape;195;gb77b92172c_1_18"/>
          <p:cNvSpPr txBox="1"/>
          <p:nvPr>
            <p:ph idx="1" type="subTitle"/>
          </p:nvPr>
        </p:nvSpPr>
        <p:spPr>
          <a:xfrm>
            <a:off x="6101100" y="2863389"/>
            <a:ext cx="2446500" cy="143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t/>
            </a:r>
            <a:endParaRPr sz="1800"/>
          </a:p>
          <a:p>
            <a:pPr indent="0" lvl="0" marL="0" rtl="0" algn="l">
              <a:lnSpc>
                <a:spcPct val="100000"/>
              </a:lnSpc>
              <a:spcBef>
                <a:spcPts val="0"/>
              </a:spcBef>
              <a:spcAft>
                <a:spcPts val="0"/>
              </a:spcAft>
              <a:buSzPts val="2200"/>
              <a:buNone/>
            </a:pPr>
            <a:r>
              <a:rPr lang="en" sz="1800"/>
              <a:t>What we ended up finding out?</a:t>
            </a:r>
            <a:endParaRPr sz="1800"/>
          </a:p>
        </p:txBody>
      </p:sp>
      <p:sp>
        <p:nvSpPr>
          <p:cNvPr id="196" name="Google Shape;196;gb77b92172c_1_18"/>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8"/>
          <p:cNvSpPr txBox="1"/>
          <p:nvPr>
            <p:ph idx="1" type="body"/>
          </p:nvPr>
        </p:nvSpPr>
        <p:spPr>
          <a:xfrm>
            <a:off x="691200" y="1393425"/>
            <a:ext cx="7916100" cy="947400"/>
          </a:xfrm>
          <a:prstGeom prst="rect">
            <a:avLst/>
          </a:prstGeom>
          <a:noFill/>
          <a:ln>
            <a:noFill/>
          </a:ln>
        </p:spPr>
        <p:txBody>
          <a:bodyPr anchorCtr="0" anchor="t" bIns="91425" lIns="91425" spcFirstLastPara="1" rIns="91425" wrap="square" tIns="91425">
            <a:noAutofit/>
          </a:bodyPr>
          <a:lstStyle/>
          <a:p>
            <a:pPr indent="-361950" lvl="0" marL="457200" rtl="0" algn="l">
              <a:lnSpc>
                <a:spcPct val="100000"/>
              </a:lnSpc>
              <a:spcBef>
                <a:spcPts val="600"/>
              </a:spcBef>
              <a:spcAft>
                <a:spcPts val="0"/>
              </a:spcAft>
              <a:buSzPts val="2100"/>
              <a:buChar char="▣"/>
            </a:pPr>
            <a:r>
              <a:rPr lang="en" sz="2100"/>
              <a:t>Many feel that they are thrown into the world having to manage their finances (taxes and budgeting)</a:t>
            </a:r>
            <a:endParaRPr sz="2100"/>
          </a:p>
          <a:p>
            <a:pPr indent="0" lvl="0" marL="0" rtl="0" algn="l">
              <a:lnSpc>
                <a:spcPct val="100000"/>
              </a:lnSpc>
              <a:spcBef>
                <a:spcPts val="600"/>
              </a:spcBef>
              <a:spcAft>
                <a:spcPts val="0"/>
              </a:spcAft>
              <a:buSzPts val="2000"/>
              <a:buNone/>
            </a:pPr>
            <a:r>
              <a:t/>
            </a:r>
            <a:endParaRPr sz="2100"/>
          </a:p>
        </p:txBody>
      </p:sp>
      <p:sp>
        <p:nvSpPr>
          <p:cNvPr id="202" name="Google Shape;202;p8"/>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Discussion of Results</a:t>
            </a:r>
            <a:endParaRPr/>
          </a:p>
        </p:txBody>
      </p:sp>
      <p:sp>
        <p:nvSpPr>
          <p:cNvPr id="203" name="Google Shape;203;p8"/>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04" name="Google Shape;204;p8"/>
          <p:cNvSpPr txBox="1"/>
          <p:nvPr>
            <p:ph idx="1" type="body"/>
          </p:nvPr>
        </p:nvSpPr>
        <p:spPr>
          <a:xfrm>
            <a:off x="691200" y="2185500"/>
            <a:ext cx="7916100" cy="1251300"/>
          </a:xfrm>
          <a:prstGeom prst="rect">
            <a:avLst/>
          </a:prstGeom>
          <a:noFill/>
          <a:ln>
            <a:noFill/>
          </a:ln>
        </p:spPr>
        <p:txBody>
          <a:bodyPr anchorCtr="0" anchor="t" bIns="91425" lIns="91425" spcFirstLastPara="1" rIns="91425" wrap="square" tIns="91425">
            <a:noAutofit/>
          </a:bodyPr>
          <a:lstStyle/>
          <a:p>
            <a:pPr indent="-361950" lvl="0" marL="457200" rtl="0" algn="l">
              <a:lnSpc>
                <a:spcPct val="100000"/>
              </a:lnSpc>
              <a:spcBef>
                <a:spcPts val="600"/>
              </a:spcBef>
              <a:spcAft>
                <a:spcPts val="0"/>
              </a:spcAft>
              <a:buSzPts val="2100"/>
              <a:buChar char="▣"/>
            </a:pPr>
            <a:r>
              <a:rPr lang="en" sz="2100"/>
              <a:t>There's so much to learn that they feel stupid and overwhelmed, and therefore less willing to go out and learn</a:t>
            </a:r>
            <a:endParaRPr sz="2100"/>
          </a:p>
        </p:txBody>
      </p:sp>
      <p:sp>
        <p:nvSpPr>
          <p:cNvPr id="205" name="Google Shape;205;p8"/>
          <p:cNvSpPr txBox="1"/>
          <p:nvPr/>
        </p:nvSpPr>
        <p:spPr>
          <a:xfrm>
            <a:off x="691200" y="3272425"/>
            <a:ext cx="7761600" cy="9474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600"/>
              </a:spcBef>
              <a:spcAft>
                <a:spcPts val="0"/>
              </a:spcAft>
              <a:buClr>
                <a:schemeClr val="accent2"/>
              </a:buClr>
              <a:buSzPts val="2100"/>
              <a:buFont typeface="Montserrat"/>
              <a:buChar char="▣"/>
            </a:pPr>
            <a:r>
              <a:rPr b="0" i="0" lang="en" sz="2100" u="none" cap="none" strike="noStrike">
                <a:solidFill>
                  <a:schemeClr val="dk1"/>
                </a:solidFill>
                <a:latin typeface="Montserrat"/>
                <a:ea typeface="Montserrat"/>
                <a:cs typeface="Montserrat"/>
                <a:sym typeface="Montserrat"/>
              </a:rPr>
              <a:t>Most common sources of information: internet &amp; family members</a:t>
            </a:r>
            <a:endParaRPr b="0" i="0" sz="2100" u="none" cap="none" strike="noStrike">
              <a:solidFill>
                <a:schemeClr val="dk1"/>
              </a:solidFill>
              <a:latin typeface="Montserrat"/>
              <a:ea typeface="Montserrat"/>
              <a:cs typeface="Montserrat"/>
              <a:sym typeface="Montserrat"/>
            </a:endParaRPr>
          </a:p>
        </p:txBody>
      </p:sp>
      <p:sp>
        <p:nvSpPr>
          <p:cNvPr id="206" name="Google Shape;206;p8"/>
          <p:cNvSpPr txBox="1"/>
          <p:nvPr/>
        </p:nvSpPr>
        <p:spPr>
          <a:xfrm>
            <a:off x="691200" y="4086625"/>
            <a:ext cx="7998600" cy="12969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600"/>
              </a:spcBef>
              <a:spcAft>
                <a:spcPts val="0"/>
              </a:spcAft>
              <a:buClr>
                <a:schemeClr val="accent2"/>
              </a:buClr>
              <a:buSzPts val="2100"/>
              <a:buFont typeface="Montserrat"/>
              <a:buChar char="▣"/>
            </a:pPr>
            <a:r>
              <a:rPr b="0" i="0" lang="en" sz="2100" u="none" cap="none" strike="noStrike">
                <a:solidFill>
                  <a:schemeClr val="dk1"/>
                </a:solidFill>
                <a:latin typeface="Montserrat"/>
                <a:ea typeface="Montserrat"/>
                <a:cs typeface="Montserrat"/>
                <a:sym typeface="Montserrat"/>
              </a:rPr>
              <a:t>Personal banking apps seem to be the most common mobile sources for financial info</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esdemona template">
  <a:themeElements>
    <a:clrScheme name="Custom 347">
      <a:dk1>
        <a:srgbClr val="454F5B"/>
      </a:dk1>
      <a:lt1>
        <a:srgbClr val="FFFFFF"/>
      </a:lt1>
      <a:dk2>
        <a:srgbClr val="89929B"/>
      </a:dk2>
      <a:lt2>
        <a:srgbClr val="EFF1F3"/>
      </a:lt2>
      <a:accent1>
        <a:srgbClr val="4ECDC4"/>
      </a:accent1>
      <a:accent2>
        <a:srgbClr val="C7F464"/>
      </a:accent2>
      <a:accent3>
        <a:srgbClr val="454F5B"/>
      </a:accent3>
      <a:accent4>
        <a:srgbClr val="738498"/>
      </a:accent4>
      <a:accent5>
        <a:srgbClr val="A6B5C7"/>
      </a:accent5>
      <a:accent6>
        <a:srgbClr val="D4DAE0"/>
      </a:accent6>
      <a:hlink>
        <a:srgbClr val="454F5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sdemona template">
  <a:themeElements>
    <a:clrScheme name="Custom 347">
      <a:dk1>
        <a:srgbClr val="454F5B"/>
      </a:dk1>
      <a:lt1>
        <a:srgbClr val="FFFFFF"/>
      </a:lt1>
      <a:dk2>
        <a:srgbClr val="89929B"/>
      </a:dk2>
      <a:lt2>
        <a:srgbClr val="EFF1F3"/>
      </a:lt2>
      <a:accent1>
        <a:srgbClr val="4ECDC4"/>
      </a:accent1>
      <a:accent2>
        <a:srgbClr val="C7F464"/>
      </a:accent2>
      <a:accent3>
        <a:srgbClr val="454F5B"/>
      </a:accent3>
      <a:accent4>
        <a:srgbClr val="738498"/>
      </a:accent4>
      <a:accent5>
        <a:srgbClr val="A6B5C7"/>
      </a:accent5>
      <a:accent6>
        <a:srgbClr val="D4DAE0"/>
      </a:accent6>
      <a:hlink>
        <a:srgbClr val="454F5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